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6" r:id="rId1"/>
    <p:sldMasterId id="2147484058" r:id="rId2"/>
    <p:sldMasterId id="2147484070" r:id="rId3"/>
  </p:sldMasterIdLst>
  <p:notesMasterIdLst>
    <p:notesMasterId r:id="rId13"/>
  </p:notesMasterIdLst>
  <p:handoutMasterIdLst>
    <p:handoutMasterId r:id="rId14"/>
  </p:handoutMasterIdLst>
  <p:sldIdLst>
    <p:sldId id="256" r:id="rId4"/>
    <p:sldId id="270" r:id="rId5"/>
    <p:sldId id="275" r:id="rId6"/>
    <p:sldId id="274" r:id="rId7"/>
    <p:sldId id="277" r:id="rId8"/>
    <p:sldId id="257" r:id="rId9"/>
    <p:sldId id="283" r:id="rId10"/>
    <p:sldId id="258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5441"/>
  </p:normalViewPr>
  <p:slideViewPr>
    <p:cSldViewPr snapToGrid="0">
      <p:cViewPr varScale="1">
        <p:scale>
          <a:sx n="116" d="100"/>
          <a:sy n="116" d="100"/>
        </p:scale>
        <p:origin x="1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7CE2BD-7E04-4ACC-B211-7E520B629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37A92-F8B7-48D6-9F28-16FB6F59D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EAC41-3BE7-42FD-A1DC-AA58870C40A1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10CCE-1A4E-4265-863E-06F5E8C7A8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E89C8-4172-415F-A47E-9592F39AD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A721A-6425-4C37-8A6D-990462C1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18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CBE1-5FAE-4F14-A925-6E5228E9B335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66F8-F351-4767-AC72-C1C9D6EB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7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was stimulated by two publications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American Civilian trauma centres examining the outcomes of hypotensive trauma patients.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first paper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cohort of patients going back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Twenty years looked at the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of nearly 250 hypotensive trauma patients in Pennsylvania. All of these patients were hypotensive on arrival in the Emergency Department and had a laparotomy.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mortality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40%. They recognised that mortality was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increasing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longer the patient remained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ED up to a cut off of 90 minutes.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another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published last month Harvin and Colleagues at 12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American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1 Trauma Centres, nearly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hypotensive patients undergoing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trauma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laparotomy within 90 minutes of arrival had a mortality rate of 46%.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F4FE-7D39-4B8A-812D-C6F077E33C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high and seemingly unchanged mortality rate is particularly hard to swallow for many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trauma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clinicians who perceive the overall outcomes have improved considerably as a result of host of perceived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improvements to trauma care that include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(CLICK)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prehospital care, damage control resuscitation techniques and revolutionised transfusion support.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list goes on and on …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F4FE-7D39-4B8A-812D-C6F077E33C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1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760C5-235D-E848-8B15-99C557B57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889863"/>
            <a:ext cx="6636259" cy="3358450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1556628"/>
            <a:ext cx="6509936" cy="1311547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2929700"/>
            <a:ext cx="6505070" cy="99194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596039"/>
            <a:ext cx="4706276" cy="39428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6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1762444"/>
            <a:ext cx="2625896" cy="184233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598834"/>
            <a:ext cx="4701467" cy="39429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0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0765-C344-F24E-A544-97AC800CD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7E914-199D-1A45-AA17-A12AEC052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AB15-356D-6844-BE2D-F132D937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03A3-A868-3E4D-886C-6A31C5AC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E77C2-4FFE-7047-98E2-46C03A01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5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349C-B4E2-EC4A-9550-7A364A39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6580-E9DC-6448-9718-57114F91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329E0-797F-F940-9C3E-A988B37E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FF9EC-6578-B343-B5C2-5E3BC0BC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1C83F-6E75-AA4A-9B80-EE6EC2AB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8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7849-3229-864D-9C9B-09523A86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11EB0-EEC4-2942-8499-1840CBCE1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D24F-9F57-3D45-ACF7-A77E38DE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25D2-5C86-D84B-9E50-0BD084BC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BD48-A31A-F040-B3F8-E08EE946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64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10DF-A905-B94B-B437-A02BB9ED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C6F05-C240-FC42-B9F5-B89B9714C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4AFEF-AC7C-3C46-AD60-760045B00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FF0F5-5D65-7442-9BF4-6DC403D3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158C4-188B-6847-B12F-7268F573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C3344-A3B9-114A-A986-6D4F034B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2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138E-A28A-7F47-9E05-6D2DFB80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CB9DB-5714-0E4B-8152-5F1FB2A3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E71BC-7EB4-3E43-8DD0-E35C9424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80147-57F9-3140-A821-E3EE10D16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0FA80-8AA2-A440-ABB7-CD74BDC21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752-33A0-B046-B1AA-23B1BE70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77E4C-BE82-9646-B681-2EF9F4C3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29004-6A74-8C45-AFE0-A49D9FE0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0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7602-DBDA-5940-9145-4A7A21B3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A8E27-C596-DB47-9AA0-DDD6DFC2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159A3-E0B0-F24B-8C3B-C11F7624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8A481-0A83-0D42-A8A1-AEFB50DC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1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D019A-38E6-5A49-8631-629694B3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16D7D-0A2F-4944-92A9-9E9CCD5B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C05D7-B14C-B247-B888-E00A27D5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96CA-3263-CF40-906C-B3729384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D07B-DDEB-F843-B148-1E667AF3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8510F-B351-6A40-B2CD-BFD3C275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740B6-967C-D64B-87A7-397B1195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90034-E14D-4242-A114-B7A2873D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B63EB-CB7C-FF46-9A7D-CF07A132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4234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602389"/>
            <a:ext cx="4711405" cy="3936467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76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E415-3FE8-F84F-BD2D-DF463BB1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D0BB5-407D-F141-A841-D417FB2C7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B2462-E471-7E4E-A1F9-C4B6A5371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86CAF-7693-5849-A1DB-2116F829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8C9D0-859D-FB4B-9C8C-838B86F6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2C2F3-F4B2-FF4F-B781-A9D38126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33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7A7-A1BD-9540-897D-A8E4D20B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B26E2-FD31-C646-A31A-2002A4895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BA84-8D9E-2E45-B278-717ED2E9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DB62B-EB22-0A42-AFAD-0C5F5A0C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BF80E-D34C-6043-8FF1-05FFAB29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5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56A56-0F97-EF40-AB01-7D1D87F56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1BC4C-03D1-1C4B-B579-D896EEEEA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2885-6D43-D448-92B4-C29C4534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6D23-BD76-F94A-BD50-8041FEB8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39E69-D86C-B54A-A0A5-3167866C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10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CB71-99F8-234E-9059-24F8D8811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A39B1-C9F6-DE4C-A4F2-3F4E7832E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50289-1D72-A049-971C-BF0F3414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63D3-229D-5046-9CBD-941BC47F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7DB60-85EE-264C-8649-C0712104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1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4E39-E67E-2A44-B5F4-3F400B93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ACA7-101F-814A-8BC6-A4941C47E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4F6D-6CBD-354F-BC44-5FA7D1AE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D7256-1B94-014C-B575-896AACF2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C0B5-D587-2641-93D7-D8675E0F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17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3257-565F-6F46-817E-D64095BE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AA798-1732-1C45-B668-4CB52601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F885-7BDA-0E40-B7FD-FB05B6C7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E4E61-797B-D742-A7E0-184E6BDA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BBA5-81E7-5949-9C28-BB80AC78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86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5211-ED2A-FA47-BA1D-D90540DB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C259-4BE9-7B46-A9BA-B1CBF8D14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B0944-E194-3B4F-AAF0-37339459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1B98F-9C27-704D-98F2-6F41A9CB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9EE2E-CB1E-0442-8B34-CB878BCE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4035-0FF9-1945-9D16-51E0503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84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0118-9301-8C49-9944-20ABEA18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3BC2-C142-254B-87FA-AD35E89BD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37003-7EA5-774C-A5AA-F7187084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BD29E-62AC-A248-AFED-767CC7735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6649F-6D72-8642-BE69-898FEA571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AACA7-0B24-AF4E-8CE6-A5ABFCDB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44246-FA16-1B40-98C3-3D53AFA1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1C4E0-3E94-BE48-8D4B-6E6AC266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09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B971-541A-4441-9130-621F0239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1E0F7-143F-4647-A263-121F3173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2E5A1-E122-BF40-8E06-DD230D3C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A0DA8-DCEF-BB4F-AF49-4EF2ACFD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98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68E19-4EC8-3348-A414-A0B1E4F6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C5A45-5659-F94A-A04D-66790D35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9FF28-34C1-AE49-B94A-24335FEA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8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889863"/>
            <a:ext cx="4249609" cy="3358450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1556047"/>
            <a:ext cx="4117668" cy="1267043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2885138"/>
            <a:ext cx="4117667" cy="1037828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2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A2D8-C46E-E044-80EE-AB04B5D8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B9CE-EC8B-CA4C-8119-781EEC1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744C2-DBA2-7B40-BA7C-C5DD4702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5D930-7168-4B49-8C3A-B0CA9DC3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4EBF0-525E-0E4D-970F-13F0B13B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AD4C0-2BE7-6C4C-8BEA-8BD2D765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0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7A99-27DC-7F44-8377-94C29AEA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F45EB-93EF-B546-B1AE-25C342D56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2FC4A-8DCF-7542-88B1-8AD6FB71E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FADB-8891-B24C-B0E9-7278E6D1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8059A-DF7B-8C45-9BF9-D82AB13F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EE1AC-CA0E-824A-86C1-0DD14BAC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10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C5B2-686A-C94C-8F8A-D5FF23CC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39D4F-6F0B-E84A-BD00-0EE8CE70A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14D6-0D57-DC4D-B2E3-E30F0A40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A6B30-2D79-B143-9F74-F0335B06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CF66-7DA4-3049-8FEB-4BF17D98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86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7E7DA-A1C1-F44F-94A4-214C90F94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B1000-E869-164E-B372-94B8803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A3C1-14A9-C240-8BAE-478C1AC9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61BB1-D73C-574E-B49C-8B1A56A4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527A-D5F3-FC41-8132-A1705767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54752"/>
            <a:ext cx="2625621" cy="1852549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602391"/>
            <a:ext cx="4702193" cy="1786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2754121"/>
            <a:ext cx="4704017" cy="17876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1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1772937"/>
            <a:ext cx="2625621" cy="1845373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602389"/>
            <a:ext cx="4698816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116739"/>
            <a:ext cx="4698263" cy="1272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2749415"/>
            <a:ext cx="469831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3263765"/>
            <a:ext cx="4699191" cy="1278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4019"/>
            <a:ext cx="2625898" cy="917474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602107"/>
            <a:ext cx="4706276" cy="393745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2685140"/>
            <a:ext cx="2625898" cy="915873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1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273749"/>
            <a:ext cx="4456155" cy="2602816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1770191"/>
            <a:ext cx="4332485" cy="883524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2658759"/>
            <a:ext cx="4332485" cy="9556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4456652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240030"/>
            <a:ext cx="685800" cy="24003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5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1768794"/>
            <a:ext cx="2624000" cy="184236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596039"/>
            <a:ext cx="4462527" cy="394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240030"/>
            <a:ext cx="27432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4670298"/>
            <a:ext cx="7941564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240030"/>
            <a:ext cx="6858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B09E7-277E-C949-8183-9F0AD2DB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F482B-8AA2-E845-BF68-205E56239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F2E0C-A4F4-1F49-8021-FADFBC191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0AF90-796C-5642-985E-17F300F04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0A42-F599-EA49-83C7-678243115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AA584-0A0F-F840-9860-158D87B7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85715-F96D-6F41-8425-8AE7A2A61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51D8-2122-8544-8AD8-BE0819FC4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6/10/18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9068-3725-8E40-B450-E8A82D3E3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BF9F-A2A8-8448-95AF-BF41F5427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54E8-9EBD-43C6-BE3B-767FA1704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Damage Control Resuscitation: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for Abdominal and Pelvic Injury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EDF12-5D46-40AA-B0B7-18F01F17E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Centre for Trauma Sciences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0" y="4360134"/>
            <a:ext cx="9245600" cy="0"/>
          </a:xfrm>
          <a:prstGeom prst="line">
            <a:avLst/>
          </a:prstGeom>
          <a:ln w="698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05A617E-57BD-A443-8AAA-F69D53CA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13" y="70502"/>
            <a:ext cx="2236088" cy="6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20" y="214616"/>
            <a:ext cx="2269481" cy="99417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Clarke </a:t>
            </a:r>
            <a:r>
              <a:rPr lang="en-GB" sz="2400" i="1" dirty="0">
                <a:solidFill>
                  <a:schemeClr val="bg1"/>
                </a:solidFill>
              </a:rPr>
              <a:t>et al.,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br>
              <a:rPr lang="en-GB" sz="1500" dirty="0">
                <a:solidFill>
                  <a:schemeClr val="bg1"/>
                </a:solidFill>
              </a:rPr>
            </a:br>
            <a:r>
              <a:rPr lang="en-GB" sz="1500" dirty="0">
                <a:solidFill>
                  <a:schemeClr val="bg1"/>
                </a:solidFill>
              </a:rPr>
              <a:t>The Journal of trauma. 2002;52(3):420-5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87" y="842484"/>
            <a:ext cx="3463833" cy="461382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3301" y="2714867"/>
            <a:ext cx="259406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35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92925" y="224207"/>
            <a:ext cx="226948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Harvin </a:t>
            </a:r>
            <a:r>
              <a:rPr lang="en-GB" sz="2400" i="1" dirty="0">
                <a:solidFill>
                  <a:schemeClr val="bg1"/>
                </a:solidFill>
              </a:rPr>
              <a:t>et al.,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br>
              <a:rPr lang="en-GB" sz="1500" dirty="0">
                <a:solidFill>
                  <a:schemeClr val="bg1"/>
                </a:solidFill>
              </a:rPr>
            </a:br>
            <a:r>
              <a:rPr lang="en-GB" sz="1500" dirty="0">
                <a:solidFill>
                  <a:schemeClr val="bg1"/>
                </a:solidFill>
              </a:rPr>
              <a:t>The Journal of trauma. 2017;83(3):464-8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48555" y="2714867"/>
            <a:ext cx="259406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350" dirty="0">
                <a:solidFill>
                  <a:schemeClr val="bg1"/>
                </a:solidFill>
              </a:rPr>
              <a:t>46%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C7984E0-1C83-5C44-B923-D0EF2D8D70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8239" y="1026063"/>
            <a:ext cx="3705730" cy="298856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ECD1DB-6343-6746-A055-03EF0B506DC1}"/>
              </a:ext>
            </a:extLst>
          </p:cNvPr>
          <p:cNvCxnSpPr>
            <a:cxnSpLocks/>
          </p:cNvCxnSpPr>
          <p:nvPr/>
        </p:nvCxnSpPr>
        <p:spPr>
          <a:xfrm>
            <a:off x="2137272" y="711702"/>
            <a:ext cx="481437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FFDABE-8F6E-604D-A390-167CBCDD89FE}"/>
              </a:ext>
            </a:extLst>
          </p:cNvPr>
          <p:cNvSpPr txBox="1"/>
          <p:nvPr/>
        </p:nvSpPr>
        <p:spPr>
          <a:xfrm>
            <a:off x="3288093" y="134598"/>
            <a:ext cx="223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 Years</a:t>
            </a:r>
          </a:p>
        </p:txBody>
      </p:sp>
    </p:spTree>
    <p:extLst>
      <p:ext uri="{BB962C8B-B14F-4D97-AF65-F5344CB8AC3E}">
        <p14:creationId xmlns:p14="http://schemas.microsoft.com/office/powerpoint/2010/main" val="22427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5A561-86D5-3240-9249-199658D17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643" y="1873944"/>
            <a:ext cx="4269037" cy="251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2610C1-6D8E-354C-9162-64AC01D74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8" y="1873944"/>
            <a:ext cx="4274544" cy="2522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FE464-8C17-ED44-8999-B35BA6D07474}"/>
              </a:ext>
            </a:extLst>
          </p:cNvPr>
          <p:cNvSpPr txBox="1"/>
          <p:nvPr/>
        </p:nvSpPr>
        <p:spPr>
          <a:xfrm>
            <a:off x="1222873" y="1355075"/>
            <a:ext cx="226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Royal London Hospital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A4E5F-A3BE-DF4B-AEE6-57C423922ADA}"/>
              </a:ext>
            </a:extLst>
          </p:cNvPr>
          <p:cNvSpPr txBox="1"/>
          <p:nvPr/>
        </p:nvSpPr>
        <p:spPr>
          <a:xfrm>
            <a:off x="6101966" y="1355075"/>
            <a:ext cx="146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Camp Bastion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31E9E-55E1-2342-B265-363FBA19A09C}"/>
              </a:ext>
            </a:extLst>
          </p:cNvPr>
          <p:cNvSpPr txBox="1"/>
          <p:nvPr/>
        </p:nvSpPr>
        <p:spPr>
          <a:xfrm>
            <a:off x="3128791" y="318413"/>
            <a:ext cx="358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improvement over time</a:t>
            </a:r>
          </a:p>
        </p:txBody>
      </p:sp>
    </p:spTree>
    <p:extLst>
      <p:ext uri="{BB962C8B-B14F-4D97-AF65-F5344CB8AC3E}">
        <p14:creationId xmlns:p14="http://schemas.microsoft.com/office/powerpoint/2010/main" val="12339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032" y="0"/>
            <a:ext cx="964406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0422" y="273844"/>
            <a:ext cx="58818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Improved Prehospital Care</a:t>
            </a:r>
          </a:p>
          <a:p>
            <a:r>
              <a:rPr lang="en-GB" sz="3000" dirty="0"/>
              <a:t>  Damage Control Resuscitation </a:t>
            </a:r>
          </a:p>
          <a:p>
            <a:r>
              <a:rPr lang="en-GB" sz="3000" dirty="0"/>
              <a:t>     Revolutionised Transfusion</a:t>
            </a:r>
          </a:p>
          <a:p>
            <a:r>
              <a:rPr lang="en-GB" sz="3000" dirty="0"/>
              <a:t>                Decreased hypothermia </a:t>
            </a:r>
          </a:p>
          <a:p>
            <a:r>
              <a:rPr lang="en-GB" sz="3000" dirty="0"/>
              <a:t>                         Improved Training </a:t>
            </a:r>
          </a:p>
          <a:p>
            <a:r>
              <a:rPr lang="en-GB" sz="3000" dirty="0"/>
              <a:t>                      Tranexamic Acid </a:t>
            </a:r>
          </a:p>
          <a:p>
            <a:r>
              <a:rPr lang="en-GB" sz="3000" dirty="0"/>
              <a:t>                 Diagnostic Capabilities </a:t>
            </a:r>
          </a:p>
        </p:txBody>
      </p:sp>
    </p:spTree>
    <p:extLst>
      <p:ext uri="{BB962C8B-B14F-4D97-AF65-F5344CB8AC3E}">
        <p14:creationId xmlns:p14="http://schemas.microsoft.com/office/powerpoint/2010/main" val="8704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8AE0-8B75-EE4A-B4CE-7D7B2649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5" y="12259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Time to Death in hypotensive laparotomy patients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760E5-DD18-5B48-8B81-470745A85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1" t="5325" b="5366"/>
          <a:stretch/>
        </p:blipFill>
        <p:spPr>
          <a:xfrm>
            <a:off x="1316515" y="1116763"/>
            <a:ext cx="6481680" cy="3510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B4F47-060E-C74C-A461-8582B4F4ECD6}"/>
              </a:ext>
            </a:extLst>
          </p:cNvPr>
          <p:cNvSpPr txBox="1"/>
          <p:nvPr/>
        </p:nvSpPr>
        <p:spPr>
          <a:xfrm rot="16200000">
            <a:off x="-176905" y="2291791"/>
            <a:ext cx="224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Surviving fraction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0EA26-91E9-174B-B157-3E1A5ECD1CDB}"/>
              </a:ext>
            </a:extLst>
          </p:cNvPr>
          <p:cNvSpPr txBox="1"/>
          <p:nvPr/>
        </p:nvSpPr>
        <p:spPr>
          <a:xfrm>
            <a:off x="3826266" y="4660134"/>
            <a:ext cx="224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Hours to death</a:t>
            </a:r>
          </a:p>
        </p:txBody>
      </p:sp>
    </p:spTree>
    <p:extLst>
      <p:ext uri="{BB962C8B-B14F-4D97-AF65-F5344CB8AC3E}">
        <p14:creationId xmlns:p14="http://schemas.microsoft.com/office/powerpoint/2010/main" val="22913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B4EF-9F57-4BAE-A961-FB08C8BB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0546-961E-4AD4-9352-EC8649B5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836" y="602389"/>
            <a:ext cx="5095844" cy="3936467"/>
          </a:xfrm>
        </p:spPr>
        <p:txBody>
          <a:bodyPr/>
          <a:lstStyle/>
          <a:p>
            <a:r>
              <a:rPr lang="en-GB" dirty="0"/>
              <a:t>Hypotensive patients requiring laparotomy have poor outcomes:</a:t>
            </a:r>
          </a:p>
          <a:p>
            <a:pPr lvl="1"/>
            <a:r>
              <a:rPr lang="en-GB" dirty="0"/>
              <a:t>Clarke (2002) – 40% mortality</a:t>
            </a:r>
          </a:p>
          <a:p>
            <a:pPr lvl="1"/>
            <a:r>
              <a:rPr lang="en-GB" dirty="0"/>
              <a:t>Harvin (2017) - 46% mortality</a:t>
            </a:r>
          </a:p>
          <a:p>
            <a:pPr lvl="1"/>
            <a:r>
              <a:rPr lang="en-GB" dirty="0"/>
              <a:t>Marsden (2018) - 47% mortality </a:t>
            </a:r>
          </a:p>
          <a:p>
            <a:r>
              <a:rPr lang="en-GB" dirty="0"/>
              <a:t>TARN captures some data, but not enough</a:t>
            </a:r>
          </a:p>
          <a:p>
            <a:pPr lvl="1"/>
            <a:r>
              <a:rPr lang="en-GB" dirty="0"/>
              <a:t>Are we achieving physiological resuscitation? </a:t>
            </a:r>
          </a:p>
          <a:p>
            <a:pPr lvl="1"/>
            <a:r>
              <a:rPr lang="en-GB" dirty="0"/>
              <a:t>What are the intra-operative procedures? </a:t>
            </a:r>
          </a:p>
          <a:p>
            <a:pPr lvl="1"/>
            <a:r>
              <a:rPr lang="en-GB" dirty="0"/>
              <a:t>Who is going to IR?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DE622-01CD-2348-9CE5-AC27D4847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13" y="70502"/>
            <a:ext cx="2236088" cy="6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3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4FB58-BFC1-324C-A407-A6CEC299D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71450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297870-8385-594E-B5EF-8C8455B2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799397"/>
            <a:ext cx="2484873" cy="3544707"/>
          </a:xfrm>
        </p:spPr>
        <p:txBody>
          <a:bodyPr vert="horz" lIns="68580" tIns="34290" rIns="68580" bIns="34290" rtlCol="0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Aims</a:t>
            </a: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9D3F7034-3159-4DBD-99FF-1D09B9D8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799396"/>
            <a:ext cx="4671538" cy="3544707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Are we truly practicing damage control resuscitation?</a:t>
            </a:r>
          </a:p>
          <a:p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Who, why and when do these patients die?</a:t>
            </a: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DDFA-1F71-4AEF-BF7A-494CAB71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</a:rPr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837F-3EC1-484A-AC4C-7488B2B9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722" y="898770"/>
            <a:ext cx="5823992" cy="3251200"/>
          </a:xfrm>
        </p:spPr>
        <p:txBody>
          <a:bodyPr>
            <a:normAutofit/>
          </a:bodyPr>
          <a:lstStyle/>
          <a:p>
            <a:r>
              <a:rPr lang="en-GB" dirty="0"/>
              <a:t>Multi-centre (preferably all MTCs/TUs)</a:t>
            </a:r>
          </a:p>
          <a:p>
            <a:r>
              <a:rPr lang="en-GB" dirty="0"/>
              <a:t>Prospective observational study data capture for 6 months</a:t>
            </a:r>
          </a:p>
          <a:p>
            <a:pPr lvl="1"/>
            <a:r>
              <a:rPr lang="en-GB" dirty="0"/>
              <a:t>Physiological data from ED, OR, ITU</a:t>
            </a:r>
          </a:p>
          <a:p>
            <a:pPr lvl="1"/>
            <a:r>
              <a:rPr lang="en-GB" dirty="0"/>
              <a:t>Intra-operative procedures</a:t>
            </a:r>
          </a:p>
          <a:p>
            <a:pPr lvl="1"/>
            <a:r>
              <a:rPr lang="en-GB" dirty="0"/>
              <a:t>Immediate transfusion requirements</a:t>
            </a:r>
          </a:p>
          <a:p>
            <a:pPr lvl="1"/>
            <a:r>
              <a:rPr lang="en-GB" dirty="0"/>
              <a:t>Timing of second-look additional procedures</a:t>
            </a:r>
          </a:p>
          <a:p>
            <a:pPr lvl="1"/>
            <a:r>
              <a:rPr lang="en-GB" dirty="0"/>
              <a:t>Cause of death in first 2 weeks</a:t>
            </a:r>
          </a:p>
          <a:p>
            <a:r>
              <a:rPr lang="en-GB" dirty="0"/>
              <a:t>Collect mortality/most demographics from TARN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56FD4-F378-8B4A-BCF2-777AF2FC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13" y="70502"/>
            <a:ext cx="2236088" cy="6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A463-9969-45D5-AA3E-40160224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3102-3523-4692-BAD2-C80D3A77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 a contemporary narrative of the management of abdominal/pelvic injury with associated haemorrhage</a:t>
            </a:r>
          </a:p>
          <a:p>
            <a:r>
              <a:rPr lang="en-GB" dirty="0"/>
              <a:t>We need to know where we are failing to drive improvements in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40CA-2190-584D-A542-06CEA90A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13" y="70502"/>
            <a:ext cx="2236088" cy="6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1871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423</Words>
  <Application>Microsoft Macintosh PowerPoint</Application>
  <PresentationFormat>On-screen Show (16:9)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Wingdings</vt:lpstr>
      <vt:lpstr>Atlas</vt:lpstr>
      <vt:lpstr>Office Theme</vt:lpstr>
      <vt:lpstr>1_Office Theme</vt:lpstr>
      <vt:lpstr>Damage Control Resuscitation: for Abdominal and Pelvic Injury</vt:lpstr>
      <vt:lpstr>Clarke et al.,  The Journal of trauma. 2002;52(3):420-5</vt:lpstr>
      <vt:lpstr>PowerPoint Presentation</vt:lpstr>
      <vt:lpstr>PowerPoint Presentation</vt:lpstr>
      <vt:lpstr>Time to Death in hypotensive laparotomy patients</vt:lpstr>
      <vt:lpstr>Why?</vt:lpstr>
      <vt:lpstr>Aims</vt:lpstr>
      <vt:lpstr>How?</vt:lpstr>
      <vt:lpstr>So What?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Ashworth, Emily R</dc:creator>
  <cp:lastModifiedBy>Max Edward Raphael Marsden</cp:lastModifiedBy>
  <cp:revision>23</cp:revision>
  <dcterms:created xsi:type="dcterms:W3CDTF">2018-03-06T06:22:16Z</dcterms:created>
  <dcterms:modified xsi:type="dcterms:W3CDTF">2018-06-10T16:21:35Z</dcterms:modified>
</cp:coreProperties>
</file>