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0"/>
  </p:notesMasterIdLst>
  <p:handoutMasterIdLst>
    <p:handoutMasterId r:id="rId31"/>
  </p:handoutMasterIdLst>
  <p:sldIdLst>
    <p:sldId id="274" r:id="rId2"/>
    <p:sldId id="275" r:id="rId3"/>
    <p:sldId id="276" r:id="rId4"/>
    <p:sldId id="277" r:id="rId5"/>
    <p:sldId id="301" r:id="rId6"/>
    <p:sldId id="279" r:id="rId7"/>
    <p:sldId id="280" r:id="rId8"/>
    <p:sldId id="281" r:id="rId9"/>
    <p:sldId id="282" r:id="rId10"/>
    <p:sldId id="283" r:id="rId11"/>
    <p:sldId id="302"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Lst>
  <p:sldSz cx="9144000" cy="6858000" type="screen4x3"/>
  <p:notesSz cx="6669088"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64"/>
    <p:restoredTop sz="83099" autoAdjust="0"/>
  </p:normalViewPr>
  <p:slideViewPr>
    <p:cSldViewPr snapToGrid="0" snapToObjects="1">
      <p:cViewPr>
        <p:scale>
          <a:sx n="70" d="100"/>
          <a:sy n="70" d="100"/>
        </p:scale>
        <p:origin x="-2814" y="-6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362" cy="4937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155" y="0"/>
            <a:ext cx="2889362" cy="493713"/>
          </a:xfrm>
          <a:prstGeom prst="rect">
            <a:avLst/>
          </a:prstGeom>
        </p:spPr>
        <p:txBody>
          <a:bodyPr vert="horz" lIns="91440" tIns="45720" rIns="91440" bIns="45720" rtlCol="0"/>
          <a:lstStyle>
            <a:lvl1pPr algn="r">
              <a:defRPr sz="1200"/>
            </a:lvl1pPr>
          </a:lstStyle>
          <a:p>
            <a:fld id="{98AF55CF-8CF6-4296-96A7-1BDBDB4209C3}" type="datetimeFigureOut">
              <a:rPr lang="en-GB" smtClean="0"/>
              <a:pPr/>
              <a:t>10/01/2019</a:t>
            </a:fld>
            <a:endParaRPr lang="en-GB"/>
          </a:p>
        </p:txBody>
      </p:sp>
      <p:sp>
        <p:nvSpPr>
          <p:cNvPr id="4" name="Footer Placeholder 3"/>
          <p:cNvSpPr>
            <a:spLocks noGrp="1"/>
          </p:cNvSpPr>
          <p:nvPr>
            <p:ph type="ftr" sz="quarter" idx="2"/>
          </p:nvPr>
        </p:nvSpPr>
        <p:spPr>
          <a:xfrm>
            <a:off x="0" y="9377363"/>
            <a:ext cx="2889362" cy="49371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155" y="9377363"/>
            <a:ext cx="2889362" cy="493712"/>
          </a:xfrm>
          <a:prstGeom prst="rect">
            <a:avLst/>
          </a:prstGeom>
        </p:spPr>
        <p:txBody>
          <a:bodyPr vert="horz" lIns="91440" tIns="45720" rIns="91440" bIns="45720" rtlCol="0" anchor="b"/>
          <a:lstStyle>
            <a:lvl1pPr algn="r">
              <a:defRPr sz="1200"/>
            </a:lvl1pPr>
          </a:lstStyle>
          <a:p>
            <a:fld id="{73A114E1-3B9F-4680-9B1F-115BE962F91A}" type="slidenum">
              <a:rPr lang="en-GB" smtClean="0"/>
              <a:pPr/>
              <a:t>‹#›</a:t>
            </a:fld>
            <a:endParaRPr lang="en-GB"/>
          </a:p>
        </p:txBody>
      </p:sp>
    </p:spTree>
    <p:extLst>
      <p:ext uri="{BB962C8B-B14F-4D97-AF65-F5344CB8AC3E}">
        <p14:creationId xmlns:p14="http://schemas.microsoft.com/office/powerpoint/2010/main" val="9795191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534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95348"/>
          </a:xfrm>
          <a:prstGeom prst="rect">
            <a:avLst/>
          </a:prstGeom>
        </p:spPr>
        <p:txBody>
          <a:bodyPr vert="horz" lIns="91440" tIns="45720" rIns="91440" bIns="45720" rtlCol="0"/>
          <a:lstStyle>
            <a:lvl1pPr algn="r">
              <a:defRPr sz="1200"/>
            </a:lvl1pPr>
          </a:lstStyle>
          <a:p>
            <a:fld id="{3C14F066-4B03-C04B-941E-36480000FC16}" type="datetimeFigureOut">
              <a:rPr lang="en-US" smtClean="0"/>
              <a:pPr/>
              <a:t>1/10/2019</a:t>
            </a:fld>
            <a:endParaRPr lang="en-US"/>
          </a:p>
        </p:txBody>
      </p:sp>
      <p:sp>
        <p:nvSpPr>
          <p:cNvPr id="4" name="Slide Image Placeholder 3"/>
          <p:cNvSpPr>
            <a:spLocks noGrp="1" noRot="1" noChangeAspect="1"/>
          </p:cNvSpPr>
          <p:nvPr>
            <p:ph type="sldImg" idx="2"/>
          </p:nvPr>
        </p:nvSpPr>
        <p:spPr>
          <a:xfrm>
            <a:off x="1114425" y="1233488"/>
            <a:ext cx="4440238" cy="33321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751220"/>
            <a:ext cx="5335270" cy="38873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7318"/>
            <a:ext cx="2889938" cy="49534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377318"/>
            <a:ext cx="2889938" cy="495347"/>
          </a:xfrm>
          <a:prstGeom prst="rect">
            <a:avLst/>
          </a:prstGeom>
        </p:spPr>
        <p:txBody>
          <a:bodyPr vert="horz" lIns="91440" tIns="45720" rIns="91440" bIns="45720" rtlCol="0" anchor="b"/>
          <a:lstStyle>
            <a:lvl1pPr algn="r">
              <a:defRPr sz="1200"/>
            </a:lvl1pPr>
          </a:lstStyle>
          <a:p>
            <a:fld id="{B477DB04-348B-5344-BCA8-9EDCC1A1224B}" type="slidenum">
              <a:rPr lang="en-US" smtClean="0"/>
              <a:pPr/>
              <a:t>‹#›</a:t>
            </a:fld>
            <a:endParaRPr lang="en-US"/>
          </a:p>
        </p:txBody>
      </p:sp>
    </p:spTree>
    <p:extLst>
      <p:ext uri="{BB962C8B-B14F-4D97-AF65-F5344CB8AC3E}">
        <p14:creationId xmlns:p14="http://schemas.microsoft.com/office/powerpoint/2010/main" val="1405566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healthylondon.org/wp-content/uploads/2017/10/London-incident-support-pathway-for-first-responders-%E2%80%8B%E2%80%8B.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looking to gather information from a bio-psych-social perspective to come to an understanding of the reasons for someone’s current presentation </a:t>
            </a:r>
          </a:p>
          <a:p>
            <a:r>
              <a:rPr lang="en-US" dirty="0" smtClean="0"/>
              <a:t>- Biological factors – age &amp; ethnicity: e.g. are there specific generational or cultural factors relevant to presentation; organic explanations </a:t>
            </a:r>
            <a:r>
              <a:rPr lang="en-US" dirty="0" err="1" smtClean="0"/>
              <a:t>e.g</a:t>
            </a:r>
            <a:r>
              <a:rPr lang="en-US" dirty="0" smtClean="0"/>
              <a:t> location</a:t>
            </a:r>
            <a:r>
              <a:rPr lang="en-US" baseline="0" dirty="0" smtClean="0"/>
              <a:t> and severity of </a:t>
            </a:r>
            <a:r>
              <a:rPr lang="en-US" dirty="0" smtClean="0"/>
              <a:t>TBI</a:t>
            </a:r>
            <a:r>
              <a:rPr lang="en-US" baseline="0" dirty="0" smtClean="0"/>
              <a:t> and</a:t>
            </a:r>
            <a:r>
              <a:rPr lang="en-US" dirty="0" smtClean="0"/>
              <a:t> predictions of</a:t>
            </a:r>
            <a:r>
              <a:rPr lang="en-US" baseline="0" dirty="0" smtClean="0"/>
              <a:t> </a:t>
            </a:r>
            <a:r>
              <a:rPr lang="en-US" dirty="0" smtClean="0"/>
              <a:t>cognitive functions likely to be affected. Do they have significant medical history e.g. learning disabilities. </a:t>
            </a:r>
          </a:p>
          <a:p>
            <a:r>
              <a:rPr lang="en-US" dirty="0" smtClean="0"/>
              <a:t>- Psychological – Coping style. Previous experience of distressing, sudden events – how did they cope? Attributions</a:t>
            </a:r>
            <a:r>
              <a:rPr lang="en-US" baseline="0" dirty="0" smtClean="0"/>
              <a:t> and self efficacy. </a:t>
            </a:r>
            <a:r>
              <a:rPr lang="en-US" dirty="0" smtClean="0"/>
              <a:t>Identify specific cognitions currently interfering e.g. “I can’t, it’s too hard”. </a:t>
            </a:r>
          </a:p>
          <a:p>
            <a:r>
              <a:rPr lang="en-US" dirty="0" smtClean="0"/>
              <a:t>- Social – are there external social stressors, how well are they supported, information of pre-morbid functioning e.</a:t>
            </a:r>
          </a:p>
          <a:p>
            <a:r>
              <a:rPr lang="en-US" dirty="0" smtClean="0"/>
              <a:t>g. high achieving hard working before – thinking about how will adjust with new disability? </a:t>
            </a:r>
          </a:p>
          <a:p>
            <a:endParaRPr lang="en-GB" dirty="0" smtClean="0"/>
          </a:p>
          <a:p>
            <a:r>
              <a:rPr lang="en-GB" dirty="0" smtClean="0"/>
              <a:t>- Involved in assessment, management and rehabilitation</a:t>
            </a:r>
            <a:r>
              <a:rPr lang="en-GB" baseline="0" dirty="0" smtClean="0"/>
              <a:t> stages post ABI</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Good predictor of mortality but poor at predicting long-term functional outcome </a:t>
            </a:r>
            <a:endParaRPr lang="en-GB" dirty="0"/>
          </a:p>
        </p:txBody>
      </p:sp>
      <p:sp>
        <p:nvSpPr>
          <p:cNvPr id="4" name="Slide Number Placeholder 3"/>
          <p:cNvSpPr>
            <a:spLocks noGrp="1"/>
          </p:cNvSpPr>
          <p:nvPr>
            <p:ph type="sldNum" sz="quarter" idx="10"/>
          </p:nvPr>
        </p:nvSpPr>
        <p:spPr/>
        <p:txBody>
          <a:bodyPr/>
          <a:lstStyle/>
          <a:p>
            <a:fld id="{B477DB04-348B-5344-BCA8-9EDCC1A1224B}"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72"/>
            <a:r>
              <a:rPr lang="en-GB" dirty="0" smtClean="0"/>
              <a:t>- May present</a:t>
            </a:r>
            <a:r>
              <a:rPr lang="en-GB" baseline="0" dirty="0" smtClean="0"/>
              <a:t> as more agitated than delirium</a:t>
            </a:r>
            <a:endParaRPr lang="en-GB" dirty="0" smtClean="0"/>
          </a:p>
          <a:p>
            <a:pPr>
              <a:buFontTx/>
              <a:buChar char="-"/>
            </a:pPr>
            <a:r>
              <a:rPr lang="en-GB" dirty="0" smtClean="0"/>
              <a:t>Important indicator along with GCS of TBI severity</a:t>
            </a:r>
          </a:p>
          <a:p>
            <a:pPr defTabSz="914372">
              <a:buFontTx/>
              <a:buChar char="-"/>
            </a:pPr>
            <a:r>
              <a:rPr lang="en-GB" altLang="en-US" dirty="0" smtClean="0">
                <a:latin typeface="+mj-lt"/>
              </a:rPr>
              <a:t>Retrograde amnesia can also be present. </a:t>
            </a:r>
          </a:p>
          <a:p>
            <a:pPr defTabSz="914372">
              <a:buFontTx/>
              <a:buChar char="-"/>
            </a:pPr>
            <a:r>
              <a:rPr lang="en-GB" dirty="0" smtClean="0"/>
              <a:t>Found to be</a:t>
            </a:r>
            <a:r>
              <a:rPr lang="en-GB" baseline="0" dirty="0" smtClean="0"/>
              <a:t> a good predictor of some long term functional outcomes following inpatient rehab</a:t>
            </a:r>
            <a:r>
              <a:rPr lang="en-GB" dirty="0" smtClean="0"/>
              <a:t>. Longer</a:t>
            </a:r>
            <a:r>
              <a:rPr lang="en-GB" baseline="0" dirty="0" smtClean="0"/>
              <a:t> PTA= worse longer term outcome</a:t>
            </a:r>
            <a:endParaRPr lang="en-GB" dirty="0" smtClean="0"/>
          </a:p>
          <a:p>
            <a:pPr defTabSz="914372">
              <a:buFontTx/>
              <a:buChar char="-"/>
            </a:pPr>
            <a:r>
              <a:rPr lang="en-GB" dirty="0" smtClean="0"/>
              <a:t> </a:t>
            </a:r>
            <a:r>
              <a:rPr lang="en-GB" dirty="0" err="1" smtClean="0"/>
              <a:t>Westmead</a:t>
            </a:r>
            <a:r>
              <a:rPr lang="en-GB" dirty="0" smtClean="0"/>
              <a:t> is 7 orientation &amp;</a:t>
            </a:r>
            <a:r>
              <a:rPr lang="en-GB" baseline="0" dirty="0" smtClean="0"/>
              <a:t> 5 memory questions, abbreviated is 18/18</a:t>
            </a:r>
          </a:p>
          <a:p>
            <a:pPr defTabSz="914372">
              <a:buFontTx/>
              <a:buChar char="-"/>
            </a:pPr>
            <a:r>
              <a:rPr lang="en-GB" baseline="0" dirty="0" smtClean="0"/>
              <a:t>Abbreviated </a:t>
            </a:r>
            <a:r>
              <a:rPr lang="en-GB" baseline="0" dirty="0" err="1" smtClean="0"/>
              <a:t>Westmead</a:t>
            </a:r>
            <a:r>
              <a:rPr lang="en-GB" baseline="0" dirty="0" smtClean="0"/>
              <a:t> can be completed over 4 hours for those with Probable TBI</a:t>
            </a:r>
            <a:endParaRPr lang="en-GB" dirty="0" smtClean="0"/>
          </a:p>
          <a:p>
            <a:pPr>
              <a:buFontTx/>
              <a:buChar char="-"/>
            </a:pPr>
            <a:endParaRPr lang="en-GB" dirty="0" smtClean="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Educate family and friends so they can support staff </a:t>
            </a:r>
          </a:p>
          <a:p>
            <a:pPr>
              <a:buFontTx/>
              <a:buChar char="-"/>
            </a:pPr>
            <a:r>
              <a:rPr lang="en-GB" dirty="0" smtClean="0"/>
              <a:t>Objective measures such as ABC charts, behaviour monitoring, looking for patterns</a:t>
            </a:r>
          </a:p>
          <a:p>
            <a:pPr>
              <a:buFontTx/>
              <a:buChar char="-"/>
            </a:pPr>
            <a:r>
              <a:rPr lang="en-GB" altLang="en-US" sz="800" dirty="0"/>
              <a:t>Think about why the behaviour is occurring? What is the function? E.g. Getting distressed around toileting</a:t>
            </a:r>
          </a:p>
          <a:p>
            <a:pPr>
              <a:buFontTx/>
              <a:buChar char="-"/>
            </a:pPr>
            <a:r>
              <a:rPr lang="en-GB" altLang="en-US" sz="800" dirty="0"/>
              <a:t>Behavioural guidelines for staff encouraging consistency and to increase predictability for the patient.</a:t>
            </a:r>
          </a:p>
          <a:p>
            <a:pPr>
              <a:buFontTx/>
              <a:buChar char="-"/>
            </a:pP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 Date &amp; time are important – is</a:t>
            </a:r>
            <a:r>
              <a:rPr lang="en-GB" baseline="0" dirty="0" smtClean="0"/>
              <a:t> there a pattern of when this is happening, for example around meal times</a:t>
            </a:r>
          </a:p>
          <a:p>
            <a:pPr>
              <a:buFontTx/>
              <a:buChar char="-"/>
            </a:pPr>
            <a:r>
              <a:rPr lang="en-GB" dirty="0" smtClean="0"/>
              <a:t>What happened</a:t>
            </a:r>
            <a:r>
              <a:rPr lang="en-GB" baseline="0" dirty="0" smtClean="0"/>
              <a:t> right before they started to become agitated, or the behaviour began- looking for triggers</a:t>
            </a:r>
          </a:p>
          <a:p>
            <a:pPr>
              <a:buFontTx/>
              <a:buChar char="-"/>
            </a:pPr>
            <a:r>
              <a:rPr lang="en-GB" baseline="0" dirty="0" smtClean="0"/>
              <a:t>What was the behaviour? Be specific. Not good enough just to say “became agitated”</a:t>
            </a:r>
          </a:p>
          <a:p>
            <a:pPr>
              <a:buFontTx/>
              <a:buChar char="-"/>
            </a:pPr>
            <a:r>
              <a:rPr lang="en-GB" baseline="0" dirty="0" smtClean="0"/>
              <a:t>What happened after the behaviour? What were other people’s reactions? Are some responses more helpful than others?</a:t>
            </a:r>
          </a:p>
          <a:p>
            <a:pPr>
              <a:buFontTx/>
              <a:buChar char="-"/>
            </a:pPr>
            <a:r>
              <a:rPr lang="en-GB" baseline="0" dirty="0" smtClean="0"/>
              <a:t>Putting in place guidelines for staff and visitors to help support the individual and hopefully begin to reduce triggers</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03976">
              <a:defRPr/>
            </a:pPr>
            <a:r>
              <a:rPr lang="en-GB" dirty="0" smtClean="0"/>
              <a:t>Outwardly</a:t>
            </a:r>
            <a:r>
              <a:rPr lang="en-GB" baseline="0" dirty="0" smtClean="0"/>
              <a:t> present as flat. </a:t>
            </a:r>
            <a:r>
              <a:rPr lang="en-GB" altLang="en-US" dirty="0"/>
              <a:t>Helpful to distinguish distress from affective </a:t>
            </a:r>
            <a:r>
              <a:rPr lang="en-GB" altLang="en-US" dirty="0" err="1"/>
              <a:t>lability</a:t>
            </a:r>
            <a:r>
              <a:rPr lang="en-GB" altLang="en-US" dirty="0"/>
              <a:t>. </a:t>
            </a:r>
          </a:p>
          <a:p>
            <a:endParaRPr lang="en-GB" baseline="0" dirty="0" smtClean="0"/>
          </a:p>
          <a:p>
            <a:r>
              <a:rPr lang="en-GB" baseline="0" dirty="0" smtClean="0"/>
              <a:t>Reporting – emotional states of sadness &amp; apathy</a:t>
            </a:r>
          </a:p>
          <a:p>
            <a:r>
              <a:rPr lang="en-GB" baseline="0" dirty="0" smtClean="0"/>
              <a:t>Cognitive symptoms of distorted thinking, inability to enjoy activities &amp; suicidal ideation</a:t>
            </a:r>
          </a:p>
          <a:p>
            <a:r>
              <a:rPr lang="en-GB" baseline="0" dirty="0" smtClean="0"/>
              <a:t>Some overlap with cognitive impairment in slowing down or disorganised thoughts, fatigue, loss of concentration, loss of interest </a:t>
            </a:r>
          </a:p>
          <a:p>
            <a:pPr>
              <a:buFont typeface="Wingdings" pitchFamily="2" charset="2"/>
              <a:buChar char="Ø"/>
            </a:pPr>
            <a:endParaRPr lang="en-GB" altLang="en-US" sz="2800" dirty="0"/>
          </a:p>
          <a:p>
            <a:pPr>
              <a:buFont typeface="Wingdings" pitchFamily="2" charset="2"/>
              <a:buChar char="Ø"/>
            </a:pPr>
            <a:r>
              <a:rPr lang="en-GB" altLang="en-US" sz="2800" dirty="0"/>
              <a:t>Consider ward staff response, e.g. level of empathy </a:t>
            </a:r>
          </a:p>
          <a:p>
            <a:pPr>
              <a:buFont typeface="Wingdings" pitchFamily="2" charset="2"/>
              <a:buChar char="Ø"/>
            </a:pPr>
            <a:endParaRPr lang="en-GB" altLang="en-US" sz="2800" dirty="0"/>
          </a:p>
          <a:p>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Impaired</a:t>
            </a:r>
            <a:r>
              <a:rPr lang="en-GB" baseline="0" dirty="0" smtClean="0"/>
              <a:t> concentration, easily distracted, fatigue, irritable, difficulty sleeping</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Designed for use in stroke, </a:t>
            </a:r>
            <a:r>
              <a:rPr lang="en-GB" dirty="0" err="1" smtClean="0"/>
              <a:t>hemianopia</a:t>
            </a:r>
            <a:r>
              <a:rPr lang="en-GB" dirty="0" smtClean="0"/>
              <a:t> &amp; aphasia</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17</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7 anxiety &amp; 7 depression</a:t>
            </a:r>
          </a:p>
          <a:p>
            <a:r>
              <a:rPr lang="en-GB" dirty="0" smtClean="0"/>
              <a:t> </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18</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Exercise 1- Slowing the breath down</a:t>
            </a:r>
            <a:endParaRPr lang="en-GB" dirty="0" smtClean="0"/>
          </a:p>
          <a:p>
            <a:pPr lvl="0"/>
            <a:r>
              <a:rPr lang="en-GB" dirty="0" smtClean="0"/>
              <a:t>Breathe in counting to 5</a:t>
            </a:r>
          </a:p>
          <a:p>
            <a:pPr lvl="0"/>
            <a:r>
              <a:rPr lang="en-GB" dirty="0" smtClean="0"/>
              <a:t>Breathe out counting to 7</a:t>
            </a:r>
          </a:p>
          <a:p>
            <a:pPr lvl="0"/>
            <a:r>
              <a:rPr lang="en-GB" dirty="0" smtClean="0"/>
              <a:t>Repeat for 5 breaths</a:t>
            </a:r>
          </a:p>
          <a:p>
            <a:r>
              <a:rPr lang="en-GB" dirty="0" smtClean="0"/>
              <a:t> </a:t>
            </a:r>
          </a:p>
          <a:p>
            <a:r>
              <a:rPr lang="en-GB" dirty="0" smtClean="0"/>
              <a:t>- Grounding exercise – takes up</a:t>
            </a:r>
            <a:r>
              <a:rPr lang="en-GB" baseline="0" dirty="0" smtClean="0"/>
              <a:t> lots of cognitive capacity to distract preservative negative/ fearful thoughts.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19</a:t>
            </a:fld>
            <a:endParaRPr lang="en-GB"/>
          </a:p>
        </p:txBody>
      </p:sp>
    </p:spTree>
    <p:extLst>
      <p:ext uri="{BB962C8B-B14F-4D97-AF65-F5344CB8AC3E}">
        <p14:creationId xmlns:p14="http://schemas.microsoft.com/office/powerpoint/2010/main" val="1519075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GB" dirty="0" smtClean="0"/>
              <a:t>You don’t have to tell everyone</a:t>
            </a:r>
            <a:r>
              <a:rPr lang="en-GB" baseline="0" dirty="0" smtClean="0"/>
              <a:t> everything but holding it inside and not talking isn’t helpful</a:t>
            </a:r>
          </a:p>
          <a:p>
            <a:pPr defTabSz="914372">
              <a:buFontTx/>
              <a:buChar char="-"/>
            </a:pPr>
            <a:r>
              <a:rPr lang="en-GB" baseline="0" dirty="0" smtClean="0"/>
              <a:t>Spend time with people you trust </a:t>
            </a:r>
          </a:p>
          <a:p>
            <a:pPr>
              <a:buFontTx/>
              <a:buChar char="-"/>
            </a:pPr>
            <a:r>
              <a:rPr lang="en-GB" baseline="0" dirty="0" smtClean="0"/>
              <a:t> Eat &amp; drink healthily, get plenty of rest, look after yourself as much as you need</a:t>
            </a:r>
          </a:p>
          <a:p>
            <a:pPr>
              <a:buFontTx/>
              <a:buChar char="-"/>
            </a:pPr>
            <a:r>
              <a:rPr lang="en-GB" baseline="0" dirty="0" smtClean="0"/>
              <a:t>Feeling safe is an important part of looking after yourself and giving yourself space to process what has happened. </a:t>
            </a:r>
          </a:p>
          <a:p>
            <a:pPr>
              <a:buFontTx/>
              <a:buChar char="-"/>
            </a:pPr>
            <a:r>
              <a:rPr lang="en-GB" baseline="0" dirty="0" smtClean="0"/>
              <a:t>Be gentle with yourself and try to get back into your old routines as much as you can</a:t>
            </a:r>
          </a:p>
          <a:p>
            <a:pPr>
              <a:buFontTx/>
              <a:buChar char="-"/>
            </a:pPr>
            <a:endParaRPr lang="en-GB" baseline="0" dirty="0" smtClean="0"/>
          </a:p>
          <a:p>
            <a:pPr>
              <a:buFontTx/>
              <a:buChar char="-"/>
            </a:pPr>
            <a:r>
              <a:rPr lang="en-GB" baseline="0" dirty="0" smtClean="0"/>
              <a:t>Avoid substances used to dull pain, like alcohol or recreation or prescription drugs. This has been found to make processing of events more difficult</a:t>
            </a:r>
          </a:p>
          <a:p>
            <a:pPr>
              <a:buFontTx/>
              <a:buChar char="-"/>
            </a:pPr>
            <a:r>
              <a:rPr lang="en-GB" baseline="0" dirty="0" smtClean="0"/>
              <a:t>Avoid excessive caffeine</a:t>
            </a:r>
          </a:p>
          <a:p>
            <a:pPr>
              <a:buFontTx/>
              <a:buChar char="-"/>
            </a:pPr>
            <a:r>
              <a:rPr lang="en-GB" baseline="0" dirty="0" smtClean="0"/>
              <a:t>Don’t feel embarrassed or ashamed about how you’re feeling after an event. It’s normal to have a range of emotions and feelings</a:t>
            </a:r>
          </a:p>
          <a:p>
            <a:pPr>
              <a:buFontTx/>
              <a:buChar char="-"/>
            </a:pPr>
            <a:endParaRPr lang="en-GB" baseline="0" dirty="0" smtClean="0"/>
          </a:p>
          <a:p>
            <a:pPr>
              <a:buFontTx/>
              <a:buChar char="-"/>
            </a:pPr>
            <a:endParaRPr lang="en-GB" baseline="0" dirty="0" smtClean="0"/>
          </a:p>
          <a:p>
            <a:pPr>
              <a:buFontTx/>
              <a:buChar char="-"/>
            </a:pP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20</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Cyril B </a:t>
            </a:r>
            <a:r>
              <a:rPr lang="en-GB" dirty="0" err="1" smtClean="0"/>
              <a:t>Courville</a:t>
            </a:r>
            <a:r>
              <a:rPr lang="en-GB" dirty="0" smtClean="0"/>
              <a:t> was a Pathologist</a:t>
            </a:r>
            <a:r>
              <a:rPr lang="en-GB" baseline="0" dirty="0" smtClean="0"/>
              <a:t> in California in early to mid 20</a:t>
            </a:r>
            <a:r>
              <a:rPr lang="en-GB" baseline="30000" dirty="0" smtClean="0"/>
              <a:t>th</a:t>
            </a:r>
            <a:r>
              <a:rPr lang="en-GB" baseline="0" dirty="0" smtClean="0"/>
              <a:t> Century. </a:t>
            </a:r>
            <a:endParaRPr lang="en-GB" dirty="0" smtClean="0"/>
          </a:p>
          <a:p>
            <a:pPr>
              <a:buFontTx/>
              <a:buChar char="-"/>
            </a:pPr>
            <a:r>
              <a:rPr lang="en-GB" dirty="0" smtClean="0"/>
              <a:t>a study based upon a survey of 40,000  autopsies in 1950, 40 TBI’s examined</a:t>
            </a:r>
          </a:p>
          <a:p>
            <a:pPr>
              <a:buFontTx/>
              <a:buChar char="-"/>
            </a:pPr>
            <a:r>
              <a:rPr lang="en-GB" dirty="0" smtClean="0"/>
              <a:t>Found common pattern to injuries</a:t>
            </a:r>
          </a:p>
          <a:p>
            <a:pPr>
              <a:buFontTx/>
              <a:buChar char="-"/>
            </a:pPr>
            <a:r>
              <a:rPr lang="en-GB" dirty="0" smtClean="0"/>
              <a:t>Frontal &amp; temporal lobes</a:t>
            </a:r>
          </a:p>
          <a:p>
            <a:pPr>
              <a:buFontTx/>
              <a:buChar char="-"/>
            </a:pP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London MH</a:t>
            </a:r>
            <a:r>
              <a:rPr lang="en-GB" baseline="0" dirty="0" smtClean="0"/>
              <a:t> Response outlines the 4 stage model pathway, </a:t>
            </a:r>
          </a:p>
          <a:p>
            <a:pPr>
              <a:buFontTx/>
              <a:buChar char="-"/>
            </a:pPr>
            <a:endParaRPr lang="en-GB" baseline="0" dirty="0" smtClean="0"/>
          </a:p>
          <a:p>
            <a:pPr>
              <a:buFontTx/>
              <a:buNone/>
            </a:pPr>
            <a:r>
              <a:rPr lang="en-GB" dirty="0" smtClean="0"/>
              <a:t>- preventative thriving- skilling up frontline staff – </a:t>
            </a:r>
            <a:r>
              <a:rPr lang="en-GB" dirty="0" err="1" smtClean="0"/>
              <a:t>eg</a:t>
            </a:r>
            <a:r>
              <a:rPr lang="en-GB" dirty="0" smtClean="0"/>
              <a:t> police provide information and normalising reactions</a:t>
            </a:r>
            <a:r>
              <a:rPr lang="en-GB" baseline="0" dirty="0" smtClean="0"/>
              <a:t> </a:t>
            </a:r>
            <a:endParaRPr lang="en-GB" dirty="0" smtClean="0"/>
          </a:p>
          <a:p>
            <a:pPr>
              <a:buFontTx/>
              <a:buChar char="-"/>
            </a:pPr>
            <a:r>
              <a:rPr lang="en-GB" dirty="0" smtClean="0"/>
              <a:t>Early intervention-</a:t>
            </a:r>
            <a:r>
              <a:rPr lang="en-GB" baseline="0" dirty="0" smtClean="0"/>
              <a:t> self-help advice, skilling up 111 staff, </a:t>
            </a:r>
            <a:endParaRPr lang="en-GB" dirty="0" smtClean="0"/>
          </a:p>
          <a:p>
            <a:pPr>
              <a:buFontTx/>
              <a:buChar char="-"/>
            </a:pPr>
            <a:r>
              <a:rPr lang="en-GB" dirty="0" smtClean="0"/>
              <a:t>Targeted support- GP services, IAPT interventions </a:t>
            </a:r>
          </a:p>
          <a:p>
            <a:pPr>
              <a:buFontTx/>
              <a:buChar char="-"/>
            </a:pPr>
            <a:r>
              <a:rPr lang="en-GB" dirty="0" smtClean="0"/>
              <a:t>Specialist support- for those whose symptoms are</a:t>
            </a:r>
            <a:r>
              <a:rPr lang="en-GB" baseline="0" dirty="0" smtClean="0"/>
              <a:t> persistent, delivered by specialist services, consists of brief psychological interventions,</a:t>
            </a:r>
            <a:endParaRPr lang="en-GB" dirty="0" smtClean="0"/>
          </a:p>
          <a:p>
            <a:pPr lvl="1"/>
            <a:endParaRPr lang="en-GB" dirty="0" smtClean="0"/>
          </a:p>
          <a:p>
            <a:pPr marL="0" lvl="1" defTabSz="914372">
              <a:buFontTx/>
              <a:buChar char="-"/>
            </a:pPr>
            <a:r>
              <a:rPr lang="en-GB" dirty="0" smtClean="0">
                <a:hlinkClick r:id="rId3"/>
              </a:rPr>
              <a:t>https://www.healthylondon.org/wp-content/uploads/2017/10/London-incident-support-pathway-for-first-responders-%E2%80%8B%E2%80%8B.pdf</a:t>
            </a:r>
            <a:endParaRPr lang="en-GB" dirty="0" smtClean="0"/>
          </a:p>
          <a:p>
            <a:pPr>
              <a:buFontTx/>
              <a:buChar char="-"/>
            </a:pP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21</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72">
              <a:defRPr/>
            </a:pPr>
            <a:r>
              <a:rPr lang="en-GB" dirty="0" smtClean="0"/>
              <a:t>-If someone says something it’s because they are asking for help. They want to find a way out of their situation</a:t>
            </a:r>
          </a:p>
          <a:p>
            <a:r>
              <a:rPr lang="en-GB" dirty="0" smtClean="0"/>
              <a:t>-It is common to have thoughts of suicide but less common to act on them </a:t>
            </a:r>
          </a:p>
          <a:p>
            <a:r>
              <a:rPr lang="en-GB" dirty="0" smtClean="0"/>
              <a:t>-Don’t be afraid to ask about it. Talking about it is not going to make it more likely to happen</a:t>
            </a:r>
          </a:p>
          <a:p>
            <a:pPr>
              <a:buFontTx/>
              <a:buChar char="-"/>
            </a:pPr>
            <a:r>
              <a:rPr lang="en-GB" baseline="0" dirty="0" smtClean="0"/>
              <a:t>Clarify risk </a:t>
            </a:r>
          </a:p>
          <a:p>
            <a:pPr lvl="1">
              <a:buFontTx/>
              <a:buChar char="-"/>
            </a:pPr>
            <a:r>
              <a:rPr lang="en-GB" dirty="0" smtClean="0"/>
              <a:t>Do they think they would go through with it?</a:t>
            </a:r>
          </a:p>
          <a:p>
            <a:pPr lvl="1">
              <a:lnSpc>
                <a:spcPct val="80000"/>
              </a:lnSpc>
              <a:buFont typeface="Wingdings" pitchFamily="2" charset="2"/>
              <a:buChar char="Ø"/>
            </a:pPr>
            <a:r>
              <a:rPr lang="en-GB" dirty="0" smtClean="0"/>
              <a:t>Do they have a plan?</a:t>
            </a:r>
          </a:p>
          <a:p>
            <a:pPr lvl="1">
              <a:lnSpc>
                <a:spcPct val="80000"/>
              </a:lnSpc>
              <a:buFont typeface="Wingdings" pitchFamily="2" charset="2"/>
              <a:buChar char="Ø"/>
            </a:pPr>
            <a:r>
              <a:rPr lang="en-GB" dirty="0" smtClean="0"/>
              <a:t>Are they immediately able to carry out the plan?</a:t>
            </a:r>
          </a:p>
          <a:p>
            <a:pPr lvl="1">
              <a:lnSpc>
                <a:spcPct val="80000"/>
              </a:lnSpc>
              <a:buFont typeface="Wingdings" pitchFamily="2" charset="2"/>
              <a:buChar char="Ø"/>
            </a:pPr>
            <a:r>
              <a:rPr lang="en-GB" dirty="0" smtClean="0"/>
              <a:t>Are there reasons for not ending their life e.g. Family, pets etc?</a:t>
            </a:r>
            <a:endParaRPr lang="en-US" dirty="0" smtClean="0"/>
          </a:p>
          <a:p>
            <a:r>
              <a:rPr lang="en-GB" dirty="0" smtClean="0"/>
              <a:t>Get them assessed</a:t>
            </a:r>
            <a:r>
              <a:rPr lang="en-GB" baseline="0" dirty="0" smtClean="0"/>
              <a:t> by psychiatry liaison before they leave hospital </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22</a:t>
            </a:fld>
            <a:endParaRPr lang="en-GB"/>
          </a:p>
        </p:txBody>
      </p:sp>
    </p:spTree>
    <p:extLst>
      <p:ext uri="{BB962C8B-B14F-4D97-AF65-F5344CB8AC3E}">
        <p14:creationId xmlns:p14="http://schemas.microsoft.com/office/powerpoint/2010/main" val="3199493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23</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Do you get them assessed by psych</a:t>
            </a:r>
            <a:r>
              <a:rPr lang="en-GB" baseline="0" dirty="0" smtClean="0"/>
              <a:t> liaison before they leave or can they be reviewed by their GP when they get home. If you have a concern or are not sure about the answer to this – then it is psych liaison</a:t>
            </a:r>
            <a:endParaRPr lang="en-GB" dirty="0" smtClean="0"/>
          </a:p>
          <a:p>
            <a:endParaRPr lang="en-GB" dirty="0" smtClean="0"/>
          </a:p>
          <a:p>
            <a:r>
              <a:rPr lang="en-GB" dirty="0" smtClean="0"/>
              <a:t>GP to refer to review – IAPT 3 weeks’</a:t>
            </a:r>
            <a:r>
              <a:rPr lang="en-GB" baseline="0" dirty="0" smtClean="0"/>
              <a:t> post-event</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24</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Char char="-"/>
            </a:pPr>
            <a:r>
              <a:rPr lang="en-GB" dirty="0" smtClean="0"/>
              <a:t>Different levels</a:t>
            </a:r>
            <a:r>
              <a:rPr lang="en-GB" baseline="0" dirty="0" smtClean="0"/>
              <a:t> of service depending on need, mostly accessed via the GP </a:t>
            </a:r>
          </a:p>
          <a:p>
            <a:pPr>
              <a:buFontTx/>
              <a:buChar char="-"/>
            </a:pPr>
            <a:r>
              <a:rPr lang="en-GB" baseline="0" dirty="0" smtClean="0"/>
              <a:t>IAPT or GP surgery counselling. This would be GP or self-referral, depending on service. Will likely be a wait, up to 3 months. </a:t>
            </a:r>
          </a:p>
          <a:p>
            <a:pPr>
              <a:buFontTx/>
              <a:buChar char="-"/>
            </a:pPr>
            <a:r>
              <a:rPr lang="en-GB" baseline="0" dirty="0" smtClean="0"/>
              <a:t>More complex and severe mental health would be managed by a CMHT or Community Recovery Team depending on what they are called in your area. They will be linked to a crisis resolution team and so would be available 24 hours a day. Someone could be seen before leaving hospital or once they are discharged home. Each borough will have their own service available</a:t>
            </a:r>
          </a:p>
          <a:p>
            <a:pPr>
              <a:buFontTx/>
              <a:buChar char="-"/>
            </a:pPr>
            <a:r>
              <a:rPr lang="en-GB" baseline="0" dirty="0" smtClean="0"/>
              <a:t>Specialist PTSD services, what is offered will be specific to each borough. Some services only offer support to certain groups – for example refugees or survivors of rape. These are often GP or secondary care service referrals only. </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25</a:t>
            </a:fld>
            <a:endParaRPr lang="en-GB"/>
          </a:p>
        </p:txBody>
      </p:sp>
    </p:spTree>
    <p:extLst>
      <p:ext uri="{BB962C8B-B14F-4D97-AF65-F5344CB8AC3E}">
        <p14:creationId xmlns:p14="http://schemas.microsoft.com/office/powerpoint/2010/main" val="2903459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FBFD7F5A-2B06-48CC-AEA7-524D9303BEC5}" type="slidenum">
              <a:rPr lang="en-GB" smtClean="0"/>
              <a:pPr>
                <a:defRPr/>
              </a:pPr>
              <a:t>26</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Righting Reflex</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27</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72"/>
            <a:r>
              <a:rPr lang="en-GB" dirty="0" smtClean="0"/>
              <a:t>Not up to you to decide what services they need</a:t>
            </a:r>
          </a:p>
          <a:p>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28</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Hormone</a:t>
            </a:r>
            <a:r>
              <a:rPr lang="en-GB" baseline="0" dirty="0" smtClean="0"/>
              <a:t> changes affecting sleep, apatite, ability to regulate blood pressure</a:t>
            </a:r>
          </a:p>
          <a:p>
            <a:r>
              <a:rPr lang="en-GB" baseline="0" dirty="0" smtClean="0"/>
              <a:t>Maybe a change in vision or in senses</a:t>
            </a:r>
          </a:p>
          <a:p>
            <a:endParaRPr lang="en-GB" baseline="0" dirty="0" smtClean="0"/>
          </a:p>
          <a:p>
            <a:r>
              <a:rPr lang="en-GB" baseline="0" dirty="0" smtClean="0"/>
              <a:t> </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 Language expression</a:t>
            </a:r>
            <a:r>
              <a:rPr lang="en-GB" baseline="0" dirty="0" smtClean="0"/>
              <a:t> and comprehension </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Tx/>
              <a:buChar char="-"/>
            </a:pPr>
            <a:endParaRPr lang="en-GB" altLang="en-US" baseline="0" dirty="0" smtClean="0"/>
          </a:p>
          <a:p>
            <a:pPr eaLnBrk="1" hangingPunct="1">
              <a:spcBef>
                <a:spcPct val="0"/>
              </a:spcBef>
              <a:buFontTx/>
              <a:buChar char="-"/>
            </a:pPr>
            <a:r>
              <a:rPr lang="en-GB" altLang="en-US" baseline="0" dirty="0" smtClean="0"/>
              <a:t>Think about the bio-psycho-social model again we can see how structural changes can impact on cognition and social functioning. How pre-morbid factors such as social support, coping style and self-efficacy impact on adjustment. These things all affect return to roles such as work but also someone’s role in their wider social system. So can someone return to their role as breadwinner? Does a parent now take on the role of the one needing care? These will impact on the individual in terms of mood and motivation. </a:t>
            </a:r>
          </a:p>
          <a:p>
            <a:pPr eaLnBrk="1" hangingPunct="1">
              <a:spcBef>
                <a:spcPct val="0"/>
              </a:spcBef>
              <a:buFontTx/>
              <a:buNone/>
            </a:pPr>
            <a:endParaRPr lang="en-GB" altLang="en-US" baseline="0" dirty="0" smtClean="0"/>
          </a:p>
          <a:p>
            <a:pPr eaLnBrk="1" hangingPunct="1">
              <a:spcBef>
                <a:spcPct val="0"/>
              </a:spcBef>
              <a:buFontTx/>
              <a:buChar char="-"/>
            </a:pPr>
            <a:r>
              <a:rPr lang="en-GB" altLang="en-US" baseline="0" dirty="0" smtClean="0"/>
              <a:t>The impact of a TBI is huge. And doesn’t just affect the individual, but their wider system as well. </a:t>
            </a:r>
          </a:p>
          <a:p>
            <a:pPr eaLnBrk="1" hangingPunct="1">
              <a:spcBef>
                <a:spcPct val="0"/>
              </a:spcBef>
              <a:buFontTx/>
              <a:buChar char="-"/>
            </a:pPr>
            <a:r>
              <a:rPr lang="en-GB" altLang="en-US" baseline="0" dirty="0" smtClean="0"/>
              <a:t> This is why it’s important to have a good understanding of the impacts of TBI, not just in terms of their preparedness for returning home but also in thinking about linking in with services prior to discharge</a:t>
            </a:r>
          </a:p>
          <a:p>
            <a:pPr eaLnBrk="1" hangingPunct="1">
              <a:spcBef>
                <a:spcPct val="0"/>
              </a:spcBef>
              <a:buFontTx/>
              <a:buNone/>
            </a:pPr>
            <a:endParaRPr lang="en-GB" altLang="en-US" dirty="0" smtClean="0"/>
          </a:p>
        </p:txBody>
      </p:sp>
      <p:sp>
        <p:nvSpPr>
          <p:cNvPr id="64516" name="Slide Number Placeholder 3"/>
          <p:cNvSpPr>
            <a:spLocks noGrp="1"/>
          </p:cNvSpPr>
          <p:nvPr>
            <p:ph type="sldNum" sz="quarter" idx="5"/>
          </p:nvPr>
        </p:nvSpPr>
        <p:spPr bwMode="auto">
          <a:noFill/>
          <a:ln>
            <a:miter lim="800000"/>
            <a:headEnd/>
            <a:tailEnd/>
          </a:ln>
        </p:spPr>
        <p:txBody>
          <a:bodyPr/>
          <a:lstStyle/>
          <a:p>
            <a:fld id="{A5F8E69E-079A-4A49-9E48-140E7EE44791}" type="slidenum">
              <a:rPr lang="en-GB" altLang="en-US" smtClean="0"/>
              <a:pPr/>
              <a:t>6</a:t>
            </a:fld>
            <a:endParaRPr lang="en-GB"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Mayo Classification Scale – devised based on outcome post-TBI: </a:t>
            </a:r>
          </a:p>
          <a:p>
            <a:r>
              <a:rPr lang="en-GB" dirty="0" smtClean="0"/>
              <a:t>Definite Moderate-Severe TBI would be made if </a:t>
            </a:r>
            <a:r>
              <a:rPr lang="en-GB" b="1" dirty="0" smtClean="0"/>
              <a:t>one </a:t>
            </a:r>
            <a:r>
              <a:rPr lang="en-GB" dirty="0" smtClean="0"/>
              <a:t>of the following was present: death due to this TBI, loss of consciousness of 30 minutes or more, post-traumatic amnesia of 24 hours or more, worst Glasgow Coma Scale score in the first 24 hours &lt;13; (unless invalidated by factors such as intoxication, sedation, systemic shock). In addition if there was evidence of haematoma, contusion, penetrating TBI, haemorrhage, brain stem injury</a:t>
            </a:r>
          </a:p>
          <a:p>
            <a:endParaRPr lang="en-GB" dirty="0" smtClean="0"/>
          </a:p>
          <a:p>
            <a:r>
              <a:rPr lang="en-GB" dirty="0" smtClean="0"/>
              <a:t>Probable MTBI is made if one or more of the following criteria apply: loss of consciousness is momentary to 30 minutes and PTA does not extend beyond 24 hours. If the individual sustains a depressed, basilar, or linear skull fracture (</a:t>
            </a:r>
            <a:r>
              <a:rPr lang="en-GB" dirty="0" err="1" smtClean="0"/>
              <a:t>dura</a:t>
            </a:r>
            <a:r>
              <a:rPr lang="en-GB" dirty="0" smtClean="0"/>
              <a:t> intact), then the TBI is still a probable MTBI [14]. </a:t>
            </a:r>
          </a:p>
          <a:p>
            <a:endParaRPr lang="en-GB" dirty="0" smtClean="0"/>
          </a:p>
          <a:p>
            <a:r>
              <a:rPr lang="en-GB" dirty="0" smtClean="0"/>
              <a:t>A classification of Possible TBI is made if one or more of the following symptoms are present: blurred vision, confusion, dazed, dizziness, focal neurological symptoms, headache or nausea </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GB" dirty="0" smtClean="0"/>
              <a:t>Possible TBI</a:t>
            </a:r>
            <a:r>
              <a:rPr lang="en-GB" baseline="0" dirty="0" smtClean="0"/>
              <a:t> – no imaging, or diffuse axonal injury which isn’t being picked up on CT</a:t>
            </a:r>
            <a:endParaRPr lang="en-GB" dirty="0" smtClean="0"/>
          </a:p>
          <a:p>
            <a:pPr>
              <a:buFontTx/>
              <a:buChar char="-"/>
            </a:pPr>
            <a:r>
              <a:rPr lang="en-GB" dirty="0" smtClean="0"/>
              <a:t>Anyone</a:t>
            </a:r>
            <a:r>
              <a:rPr lang="en-GB" baseline="0" dirty="0" smtClean="0"/>
              <a:t> with noted findings on imaging </a:t>
            </a:r>
            <a:endParaRPr lang="en-GB" dirty="0" smtClean="0"/>
          </a:p>
          <a:p>
            <a:pPr>
              <a:buFontTx/>
              <a:buChar char="-"/>
            </a:pPr>
            <a:r>
              <a:rPr lang="en-GB" dirty="0" smtClean="0"/>
              <a:t>Consider baseline</a:t>
            </a:r>
          </a:p>
          <a:p>
            <a:pPr>
              <a:buFontTx/>
              <a:buChar char="-"/>
            </a:pPr>
            <a:r>
              <a:rPr lang="en-GB" dirty="0" smtClean="0"/>
              <a:t> Helpful in raising awareness of difficulties</a:t>
            </a:r>
          </a:p>
          <a:p>
            <a:pPr>
              <a:buFontTx/>
              <a:buChar char="-"/>
            </a:pPr>
            <a:endParaRPr lang="en-GB" dirty="0" smtClean="0"/>
          </a:p>
          <a:p>
            <a:pPr>
              <a:buFontTx/>
              <a:buChar char="-"/>
            </a:pPr>
            <a:r>
              <a:rPr lang="en-GB" dirty="0" smtClean="0"/>
              <a:t>Is now the right time?</a:t>
            </a:r>
            <a:r>
              <a:rPr lang="en-GB" baseline="0" dirty="0" smtClean="0"/>
              <a:t> If they will be around in a few days’ can it wait?</a:t>
            </a:r>
          </a:p>
          <a:p>
            <a:pPr>
              <a:buFontTx/>
              <a:buChar char="-"/>
            </a:pPr>
            <a:r>
              <a:rPr lang="en-GB" baseline="0" dirty="0" smtClean="0"/>
              <a:t>Assessment will  be dependent on home versus inpatient rehab</a:t>
            </a:r>
            <a:endParaRPr lang="en-GB" dirty="0" smtClean="0"/>
          </a:p>
          <a:p>
            <a:pPr>
              <a:buFontTx/>
              <a:buChar char="-"/>
            </a:pPr>
            <a:r>
              <a:rPr lang="en-GB" dirty="0" smtClean="0"/>
              <a:t>Ensure</a:t>
            </a:r>
            <a:r>
              <a:rPr lang="en-GB" baseline="0" dirty="0" smtClean="0"/>
              <a:t> there is no evidence of PTA or delirium – assess for PTA/ Delirium ASAP if there are any concerns. </a:t>
            </a:r>
          </a:p>
          <a:p>
            <a:pPr>
              <a:buFontTx/>
              <a:buChar char="-"/>
            </a:pPr>
            <a:endParaRPr lang="en-GB" dirty="0" smtClean="0"/>
          </a:p>
          <a:p>
            <a:pPr>
              <a:buFontTx/>
              <a:buChar char="-"/>
            </a:pP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First</a:t>
            </a:r>
            <a:r>
              <a:rPr lang="en-GB" baseline="0" dirty="0" smtClean="0"/>
              <a:t> assess - what is appropriate and when is the right time</a:t>
            </a:r>
            <a:endParaRPr lang="en-GB" dirty="0" smtClean="0"/>
          </a:p>
          <a:p>
            <a:endParaRPr lang="en-GB" dirty="0" smtClean="0"/>
          </a:p>
          <a:p>
            <a:r>
              <a:rPr lang="en-GB" dirty="0" smtClean="0"/>
              <a:t>GCS- Eyes, verbal response &amp; Motor response</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MMSE – score of 30, language, attention, memory,</a:t>
            </a:r>
            <a:r>
              <a:rPr lang="en-GB" baseline="0" dirty="0" smtClean="0"/>
              <a:t> </a:t>
            </a:r>
            <a:r>
              <a:rPr lang="en-GB" baseline="0" dirty="0" err="1" smtClean="0"/>
              <a:t>visuospatial</a:t>
            </a:r>
            <a:r>
              <a:rPr lang="en-GB" baseline="0" dirty="0" smtClean="0"/>
              <a:t> but no executive</a:t>
            </a:r>
          </a:p>
          <a:p>
            <a:r>
              <a:rPr lang="en-GB" baseline="0" dirty="0" err="1" smtClean="0"/>
              <a:t>MoCA</a:t>
            </a:r>
            <a:r>
              <a:rPr lang="en-GB" baseline="0" dirty="0" smtClean="0"/>
              <a:t> – score of 30, has little executive switching trails, growing body of evidence for specificity in TBI</a:t>
            </a:r>
          </a:p>
          <a:p>
            <a:r>
              <a:rPr lang="en-GB" baseline="0" dirty="0" smtClean="0"/>
              <a:t> </a:t>
            </a:r>
            <a:endParaRPr lang="en-GB" dirty="0"/>
          </a:p>
        </p:txBody>
      </p:sp>
      <p:sp>
        <p:nvSpPr>
          <p:cNvPr id="4" name="Slide Number Placeholder 3"/>
          <p:cNvSpPr>
            <a:spLocks noGrp="1"/>
          </p:cNvSpPr>
          <p:nvPr>
            <p:ph type="sldNum" sz="quarter" idx="10"/>
          </p:nvPr>
        </p:nvSpPr>
        <p:spPr/>
        <p:txBody>
          <a:bodyPr/>
          <a:lstStyle/>
          <a:p>
            <a:pPr>
              <a:defRPr/>
            </a:pPr>
            <a:fld id="{06C4037F-79B2-401F-999E-63C7245C6174}" type="slidenum">
              <a:rPr lang="en-GB" smtClean="0"/>
              <a:pPr>
                <a:defRPr/>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Plain cover">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0A1DFE72-60D9-B641-AC2D-17DB97FB245F}"/>
              </a:ext>
            </a:extLst>
          </p:cNvPr>
          <p:cNvSpPr/>
          <p:nvPr userDrawn="1"/>
        </p:nvSpPr>
        <p:spPr>
          <a:xfrm>
            <a:off x="0" y="977154"/>
            <a:ext cx="9144000" cy="5880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 xmlns:a16="http://schemas.microsoft.com/office/drawing/2014/main" id="{9EB989CE-B041-2745-9FF4-24FB8B15C90B}"/>
              </a:ext>
            </a:extLst>
          </p:cNvPr>
          <p:cNvSpPr>
            <a:spLocks noGrp="1"/>
          </p:cNvSpPr>
          <p:nvPr>
            <p:ph type="body" idx="1" hasCustomPrompt="1"/>
          </p:nvPr>
        </p:nvSpPr>
        <p:spPr>
          <a:xfrm>
            <a:off x="293967" y="5346902"/>
            <a:ext cx="8606865" cy="308718"/>
          </a:xfrm>
        </p:spPr>
        <p:txBody>
          <a:bodyPr/>
          <a:lstStyle>
            <a:lvl1pPr marL="0" indent="0">
              <a:buNone/>
              <a:defRPr sz="1800" b="1">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Presenters name</a:t>
            </a:r>
          </a:p>
        </p:txBody>
      </p:sp>
      <p:sp>
        <p:nvSpPr>
          <p:cNvPr id="11" name="Text Placeholder 2">
            <a:extLst>
              <a:ext uri="{FF2B5EF4-FFF2-40B4-BE49-F238E27FC236}">
                <a16:creationId xmlns="" xmlns:a16="http://schemas.microsoft.com/office/drawing/2014/main" id="{8AA1B25C-225D-4F4C-8851-4B8C1026CBC9}"/>
              </a:ext>
            </a:extLst>
          </p:cNvPr>
          <p:cNvSpPr>
            <a:spLocks noGrp="1"/>
          </p:cNvSpPr>
          <p:nvPr>
            <p:ph type="body" idx="12" hasCustomPrompt="1"/>
          </p:nvPr>
        </p:nvSpPr>
        <p:spPr>
          <a:xfrm>
            <a:off x="293967" y="5678372"/>
            <a:ext cx="8606865" cy="308718"/>
          </a:xfrm>
        </p:spPr>
        <p:txBody>
          <a:bodyPr/>
          <a:lstStyle>
            <a:lvl1pPr marL="0" indent="0">
              <a:buNone/>
              <a:defRPr sz="1800" b="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Department</a:t>
            </a:r>
          </a:p>
        </p:txBody>
      </p:sp>
      <p:cxnSp>
        <p:nvCxnSpPr>
          <p:cNvPr id="15" name="Straight Connector 14">
            <a:extLst>
              <a:ext uri="{FF2B5EF4-FFF2-40B4-BE49-F238E27FC236}">
                <a16:creationId xmlns="" xmlns:a16="http://schemas.microsoft.com/office/drawing/2014/main" id="{72E0A4A9-93E4-1540-96FA-8435ABA8E496}"/>
              </a:ext>
            </a:extLst>
          </p:cNvPr>
          <p:cNvCxnSpPr/>
          <p:nvPr userDrawn="1"/>
        </p:nvCxnSpPr>
        <p:spPr>
          <a:xfrm flipH="1">
            <a:off x="295835" y="5230059"/>
            <a:ext cx="86311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 xmlns:a16="http://schemas.microsoft.com/office/drawing/2014/main" id="{5C22108D-B98C-194E-943A-5812FB2C94E8}"/>
              </a:ext>
            </a:extLst>
          </p:cNvPr>
          <p:cNvSpPr>
            <a:spLocks noGrp="1"/>
          </p:cNvSpPr>
          <p:nvPr>
            <p:ph type="title"/>
          </p:nvPr>
        </p:nvSpPr>
        <p:spPr>
          <a:xfrm>
            <a:off x="295835" y="1362635"/>
            <a:ext cx="8631144" cy="3787414"/>
          </a:xfrm>
        </p:spPr>
        <p:txBody>
          <a:bodyPr anchor="b">
            <a:normAutofit/>
          </a:bodyPr>
          <a:lstStyle>
            <a:lvl1pPr>
              <a:defRPr sz="40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907492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wo column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90E16C-61CA-C24C-93F1-3689FCBAE74C}"/>
              </a:ext>
            </a:extLst>
          </p:cNvPr>
          <p:cNvSpPr>
            <a:spLocks noGrp="1"/>
          </p:cNvSpPr>
          <p:nvPr>
            <p:ph type="title"/>
          </p:nvPr>
        </p:nvSpPr>
        <p:spPr>
          <a:xfrm>
            <a:off x="295835" y="365127"/>
            <a:ext cx="6257365" cy="903604"/>
          </a:xfrm>
        </p:spPr>
        <p:txBody>
          <a:bodyPr>
            <a:normAutofit/>
          </a:bodyPr>
          <a:lstStyle>
            <a:lvl1pPr>
              <a:defRPr sz="2800"/>
            </a:lvl1pPr>
          </a:lstStyle>
          <a:p>
            <a:r>
              <a:rPr lang="en-US" dirty="0"/>
              <a:t>Click to edit Master title style</a:t>
            </a:r>
          </a:p>
        </p:txBody>
      </p:sp>
      <p:sp>
        <p:nvSpPr>
          <p:cNvPr id="3" name="Content Placeholder 2">
            <a:extLst>
              <a:ext uri="{FF2B5EF4-FFF2-40B4-BE49-F238E27FC236}">
                <a16:creationId xmlns="" xmlns:a16="http://schemas.microsoft.com/office/drawing/2014/main" id="{0D1FF15F-B2F5-0B49-AB84-E13028E28E9F}"/>
              </a:ext>
            </a:extLst>
          </p:cNvPr>
          <p:cNvSpPr>
            <a:spLocks noGrp="1"/>
          </p:cNvSpPr>
          <p:nvPr>
            <p:ph idx="1"/>
          </p:nvPr>
        </p:nvSpPr>
        <p:spPr>
          <a:xfrm>
            <a:off x="295835" y="1574603"/>
            <a:ext cx="3998373" cy="472955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 xmlns:a16="http://schemas.microsoft.com/office/drawing/2014/main" id="{D10EDC27-FFB0-C44F-A81B-A6F14FB1425A}"/>
              </a:ext>
            </a:extLst>
          </p:cNvPr>
          <p:cNvCxnSpPr/>
          <p:nvPr userDrawn="1"/>
        </p:nvCxnSpPr>
        <p:spPr>
          <a:xfrm flipH="1">
            <a:off x="295835" y="1365342"/>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 xmlns:a16="http://schemas.microsoft.com/office/drawing/2014/main" id="{4DDA4981-FF6F-6246-8750-C4393E7F1EB6}"/>
              </a:ext>
            </a:extLst>
          </p:cNvPr>
          <p:cNvSpPr>
            <a:spLocks noGrp="1"/>
          </p:cNvSpPr>
          <p:nvPr>
            <p:ph idx="12"/>
          </p:nvPr>
        </p:nvSpPr>
        <p:spPr>
          <a:xfrm>
            <a:off x="4928606" y="1574603"/>
            <a:ext cx="3998373" cy="472955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89860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DC84E742-0365-5246-81F3-7CBB62F98B99}"/>
              </a:ext>
            </a:extLst>
          </p:cNvPr>
          <p:cNvSpPr>
            <a:spLocks noGrp="1"/>
          </p:cNvSpPr>
          <p:nvPr>
            <p:ph type="pic" sz="quarter" idx="13"/>
          </p:nvPr>
        </p:nvSpPr>
        <p:spPr>
          <a:xfrm>
            <a:off x="5036656" y="2049403"/>
            <a:ext cx="3572101" cy="3649075"/>
          </a:xfrm>
          <a:solidFill>
            <a:schemeClr val="bg1"/>
          </a:solidFill>
          <a:ln w="190500">
            <a:solidFill>
              <a:schemeClr val="bg1">
                <a:lumMod val="95000"/>
              </a:schemeClr>
            </a:solidFill>
            <a:miter lim="800000"/>
          </a:ln>
          <a:effectLst>
            <a:outerShdw blurRad="101600" dist="76200" dir="2700000" algn="tl" rotWithShape="0">
              <a:prstClr val="black">
                <a:alpha val="20000"/>
              </a:prstClr>
            </a:outerShdw>
          </a:effectLst>
        </p:spPr>
        <p:txBody>
          <a:bodyPr/>
          <a:lstStyle/>
          <a:p>
            <a:endParaRPr lang="en-US"/>
          </a:p>
        </p:txBody>
      </p:sp>
      <p:sp>
        <p:nvSpPr>
          <p:cNvPr id="2" name="Title 1">
            <a:extLst>
              <a:ext uri="{FF2B5EF4-FFF2-40B4-BE49-F238E27FC236}">
                <a16:creationId xmlns="" xmlns:a16="http://schemas.microsoft.com/office/drawing/2014/main" id="{F890E16C-61CA-C24C-93F1-3689FCBAE74C}"/>
              </a:ext>
            </a:extLst>
          </p:cNvPr>
          <p:cNvSpPr>
            <a:spLocks noGrp="1"/>
          </p:cNvSpPr>
          <p:nvPr>
            <p:ph type="title"/>
          </p:nvPr>
        </p:nvSpPr>
        <p:spPr>
          <a:xfrm>
            <a:off x="295835" y="365127"/>
            <a:ext cx="6257365" cy="903604"/>
          </a:xfrm>
        </p:spPr>
        <p:txBody>
          <a:bodyPr>
            <a:normAutofit/>
          </a:bodyPr>
          <a:lstStyle>
            <a:lvl1pPr>
              <a:defRPr sz="2800"/>
            </a:lvl1pPr>
          </a:lstStyle>
          <a:p>
            <a:r>
              <a:rPr lang="en-US" dirty="0"/>
              <a:t>Click to edit Master title style</a:t>
            </a:r>
          </a:p>
        </p:txBody>
      </p:sp>
      <p:cxnSp>
        <p:nvCxnSpPr>
          <p:cNvPr id="7" name="Straight Connector 6">
            <a:extLst>
              <a:ext uri="{FF2B5EF4-FFF2-40B4-BE49-F238E27FC236}">
                <a16:creationId xmlns="" xmlns:a16="http://schemas.microsoft.com/office/drawing/2014/main" id="{D10EDC27-FFB0-C44F-A81B-A6F14FB1425A}"/>
              </a:ext>
            </a:extLst>
          </p:cNvPr>
          <p:cNvCxnSpPr/>
          <p:nvPr userDrawn="1"/>
        </p:nvCxnSpPr>
        <p:spPr>
          <a:xfrm flipH="1">
            <a:off x="295835" y="1365342"/>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 xmlns:a16="http://schemas.microsoft.com/office/drawing/2014/main" id="{4DDA4981-FF6F-6246-8750-C4393E7F1EB6}"/>
              </a:ext>
            </a:extLst>
          </p:cNvPr>
          <p:cNvSpPr>
            <a:spLocks noGrp="1"/>
          </p:cNvSpPr>
          <p:nvPr>
            <p:ph idx="12" hasCustomPrompt="1"/>
          </p:nvPr>
        </p:nvSpPr>
        <p:spPr>
          <a:xfrm>
            <a:off x="295835" y="1952767"/>
            <a:ext cx="4160662" cy="3842349"/>
          </a:xfrm>
        </p:spPr>
        <p:txBody>
          <a:bodyPr anchor="t" anchorCtr="0">
            <a:normAutofit/>
          </a:bodyPr>
          <a:lstStyle>
            <a:lvl1pPr marL="0" indent="0" algn="l">
              <a:buNone/>
              <a:defRPr sz="2100" i="0">
                <a:solidFill>
                  <a:schemeClr val="tx1"/>
                </a:solidFill>
              </a:defRPr>
            </a:lvl1pPr>
            <a:lvl2pPr>
              <a:defRPr sz="2000" i="1">
                <a:solidFill>
                  <a:schemeClr val="tx2"/>
                </a:solidFill>
              </a:defRPr>
            </a:lvl2pPr>
            <a:lvl3pPr>
              <a:defRPr sz="2000" i="1">
                <a:solidFill>
                  <a:schemeClr val="tx2"/>
                </a:solidFill>
              </a:defRPr>
            </a:lvl3pPr>
            <a:lvl4pPr>
              <a:defRPr sz="2000" i="1">
                <a:solidFill>
                  <a:schemeClr val="tx2"/>
                </a:solidFill>
              </a:defRPr>
            </a:lvl4pPr>
            <a:lvl5pPr>
              <a:defRPr sz="2000" i="1">
                <a:solidFill>
                  <a:schemeClr val="tx2"/>
                </a:solidFill>
              </a:defRPr>
            </a:lvl5pPr>
          </a:lstStyle>
          <a:p>
            <a:pPr lvl="0"/>
            <a:r>
              <a:rPr lang="en-US" dirty="0"/>
              <a:t>Quote to go here…</a:t>
            </a:r>
          </a:p>
        </p:txBody>
      </p:sp>
    </p:spTree>
    <p:extLst>
      <p:ext uri="{BB962C8B-B14F-4D97-AF65-F5344CB8AC3E}">
        <p14:creationId xmlns:p14="http://schemas.microsoft.com/office/powerpoint/2010/main" val="25712274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ust in numbers">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90E16C-61CA-C24C-93F1-3689FCBAE74C}"/>
              </a:ext>
            </a:extLst>
          </p:cNvPr>
          <p:cNvSpPr>
            <a:spLocks noGrp="1"/>
          </p:cNvSpPr>
          <p:nvPr>
            <p:ph type="title"/>
          </p:nvPr>
        </p:nvSpPr>
        <p:spPr>
          <a:xfrm>
            <a:off x="295835" y="365127"/>
            <a:ext cx="6140824" cy="903604"/>
          </a:xfrm>
        </p:spPr>
        <p:txBody>
          <a:bodyPr>
            <a:normAutofit/>
          </a:bodyPr>
          <a:lstStyle>
            <a:lvl1pPr>
              <a:defRPr sz="2800"/>
            </a:lvl1pPr>
          </a:lstStyle>
          <a:p>
            <a:r>
              <a:rPr lang="en-US" dirty="0"/>
              <a:t>Click to edit Master title style</a:t>
            </a:r>
          </a:p>
        </p:txBody>
      </p:sp>
      <p:cxnSp>
        <p:nvCxnSpPr>
          <p:cNvPr id="7" name="Straight Connector 6">
            <a:extLst>
              <a:ext uri="{FF2B5EF4-FFF2-40B4-BE49-F238E27FC236}">
                <a16:creationId xmlns="" xmlns:a16="http://schemas.microsoft.com/office/drawing/2014/main" id="{D10EDC27-FFB0-C44F-A81B-A6F14FB1425A}"/>
              </a:ext>
            </a:extLst>
          </p:cNvPr>
          <p:cNvCxnSpPr/>
          <p:nvPr userDrawn="1"/>
        </p:nvCxnSpPr>
        <p:spPr>
          <a:xfrm flipH="1">
            <a:off x="295835" y="1365342"/>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 xmlns:a16="http://schemas.microsoft.com/office/drawing/2014/main" id="{C1408897-7A68-FD4F-BF1B-FD275CCF0E4B}"/>
              </a:ext>
            </a:extLst>
          </p:cNvPr>
          <p:cNvSpPr>
            <a:spLocks noGrp="1"/>
          </p:cNvSpPr>
          <p:nvPr>
            <p:ph type="pic" sz="quarter" idx="12"/>
          </p:nvPr>
        </p:nvSpPr>
        <p:spPr>
          <a:xfrm>
            <a:off x="295275" y="1589088"/>
            <a:ext cx="2619375" cy="1828482"/>
          </a:xfrm>
        </p:spPr>
        <p:txBody>
          <a:bodyPr/>
          <a:lstStyle/>
          <a:p>
            <a:endParaRPr lang="en-US" dirty="0"/>
          </a:p>
        </p:txBody>
      </p:sp>
      <p:sp>
        <p:nvSpPr>
          <p:cNvPr id="10" name="Picture Placeholder 8">
            <a:extLst>
              <a:ext uri="{FF2B5EF4-FFF2-40B4-BE49-F238E27FC236}">
                <a16:creationId xmlns="" xmlns:a16="http://schemas.microsoft.com/office/drawing/2014/main" id="{F062C927-179E-D34C-BEEB-0716FD01467E}"/>
              </a:ext>
            </a:extLst>
          </p:cNvPr>
          <p:cNvSpPr>
            <a:spLocks noGrp="1"/>
          </p:cNvSpPr>
          <p:nvPr>
            <p:ph type="pic" sz="quarter" idx="13"/>
          </p:nvPr>
        </p:nvSpPr>
        <p:spPr>
          <a:xfrm>
            <a:off x="3335655" y="1589088"/>
            <a:ext cx="2619375" cy="1828482"/>
          </a:xfrm>
        </p:spPr>
        <p:txBody>
          <a:bodyPr/>
          <a:lstStyle/>
          <a:p>
            <a:endParaRPr lang="en-US" dirty="0"/>
          </a:p>
        </p:txBody>
      </p:sp>
      <p:sp>
        <p:nvSpPr>
          <p:cNvPr id="11" name="Picture Placeholder 8">
            <a:extLst>
              <a:ext uri="{FF2B5EF4-FFF2-40B4-BE49-F238E27FC236}">
                <a16:creationId xmlns="" xmlns:a16="http://schemas.microsoft.com/office/drawing/2014/main" id="{9F855334-3BB3-6C4C-AD11-5BCD032948BC}"/>
              </a:ext>
            </a:extLst>
          </p:cNvPr>
          <p:cNvSpPr>
            <a:spLocks noGrp="1"/>
          </p:cNvSpPr>
          <p:nvPr>
            <p:ph type="pic" sz="quarter" idx="14"/>
          </p:nvPr>
        </p:nvSpPr>
        <p:spPr>
          <a:xfrm>
            <a:off x="6273165" y="1589088"/>
            <a:ext cx="2619375" cy="1828482"/>
          </a:xfrm>
        </p:spPr>
        <p:txBody>
          <a:bodyPr/>
          <a:lstStyle/>
          <a:p>
            <a:endParaRPr lang="en-US" dirty="0"/>
          </a:p>
        </p:txBody>
      </p:sp>
      <p:sp>
        <p:nvSpPr>
          <p:cNvPr id="12" name="Picture Placeholder 8">
            <a:extLst>
              <a:ext uri="{FF2B5EF4-FFF2-40B4-BE49-F238E27FC236}">
                <a16:creationId xmlns="" xmlns:a16="http://schemas.microsoft.com/office/drawing/2014/main" id="{0A56EBB6-5EE4-9C49-96AB-32C95C4D646A}"/>
              </a:ext>
            </a:extLst>
          </p:cNvPr>
          <p:cNvSpPr>
            <a:spLocks noGrp="1"/>
          </p:cNvSpPr>
          <p:nvPr>
            <p:ph type="pic" sz="quarter" idx="15"/>
          </p:nvPr>
        </p:nvSpPr>
        <p:spPr>
          <a:xfrm>
            <a:off x="1781175" y="3703638"/>
            <a:ext cx="2619375" cy="1828482"/>
          </a:xfrm>
        </p:spPr>
        <p:txBody>
          <a:bodyPr/>
          <a:lstStyle/>
          <a:p>
            <a:endParaRPr lang="en-US" dirty="0"/>
          </a:p>
        </p:txBody>
      </p:sp>
      <p:sp>
        <p:nvSpPr>
          <p:cNvPr id="13" name="Picture Placeholder 8">
            <a:extLst>
              <a:ext uri="{FF2B5EF4-FFF2-40B4-BE49-F238E27FC236}">
                <a16:creationId xmlns="" xmlns:a16="http://schemas.microsoft.com/office/drawing/2014/main" id="{33B0FBA2-ED2E-AB42-B482-0D539827CBAA}"/>
              </a:ext>
            </a:extLst>
          </p:cNvPr>
          <p:cNvSpPr>
            <a:spLocks noGrp="1"/>
          </p:cNvSpPr>
          <p:nvPr>
            <p:ph type="pic" sz="quarter" idx="16"/>
          </p:nvPr>
        </p:nvSpPr>
        <p:spPr>
          <a:xfrm>
            <a:off x="4821555" y="3703638"/>
            <a:ext cx="2619375" cy="1828482"/>
          </a:xfrm>
        </p:spPr>
        <p:txBody>
          <a:bodyPr/>
          <a:lstStyle/>
          <a:p>
            <a:endParaRPr lang="en-US" dirty="0"/>
          </a:p>
        </p:txBody>
      </p:sp>
    </p:spTree>
    <p:extLst>
      <p:ext uri="{BB962C8B-B14F-4D97-AF65-F5344CB8AC3E}">
        <p14:creationId xmlns:p14="http://schemas.microsoft.com/office/powerpoint/2010/main" val="3531456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p / Contact details">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A3D2D1D2-09BD-A349-8CC3-FD31FAF43AAF}"/>
              </a:ext>
            </a:extLst>
          </p:cNvPr>
          <p:cNvPicPr>
            <a:picLocks noChangeAspect="1"/>
          </p:cNvPicPr>
          <p:nvPr userDrawn="1"/>
        </p:nvPicPr>
        <p:blipFill rotWithShape="1">
          <a:blip r:embed="rId2"/>
          <a:srcRect t="6358" r="4640" b="18998"/>
          <a:stretch/>
        </p:blipFill>
        <p:spPr>
          <a:xfrm>
            <a:off x="1394732" y="1538212"/>
            <a:ext cx="6238102" cy="4627623"/>
          </a:xfrm>
          <a:prstGeom prst="rect">
            <a:avLst/>
          </a:prstGeom>
        </p:spPr>
      </p:pic>
      <p:sp>
        <p:nvSpPr>
          <p:cNvPr id="2" name="Title 1">
            <a:extLst>
              <a:ext uri="{FF2B5EF4-FFF2-40B4-BE49-F238E27FC236}">
                <a16:creationId xmlns="" xmlns:a16="http://schemas.microsoft.com/office/drawing/2014/main" id="{F890E16C-61CA-C24C-93F1-3689FCBAE74C}"/>
              </a:ext>
            </a:extLst>
          </p:cNvPr>
          <p:cNvSpPr>
            <a:spLocks noGrp="1"/>
          </p:cNvSpPr>
          <p:nvPr>
            <p:ph type="title"/>
          </p:nvPr>
        </p:nvSpPr>
        <p:spPr>
          <a:xfrm>
            <a:off x="295835" y="365127"/>
            <a:ext cx="6257365" cy="903604"/>
          </a:xfrm>
        </p:spPr>
        <p:txBody>
          <a:bodyPr>
            <a:normAutofit/>
          </a:bodyPr>
          <a:lstStyle>
            <a:lvl1pPr>
              <a:defRPr sz="2800"/>
            </a:lvl1pPr>
          </a:lstStyle>
          <a:p>
            <a:r>
              <a:rPr lang="en-US" dirty="0"/>
              <a:t>Click to edit Master title style</a:t>
            </a:r>
          </a:p>
        </p:txBody>
      </p:sp>
      <p:cxnSp>
        <p:nvCxnSpPr>
          <p:cNvPr id="7" name="Straight Connector 6">
            <a:extLst>
              <a:ext uri="{FF2B5EF4-FFF2-40B4-BE49-F238E27FC236}">
                <a16:creationId xmlns="" xmlns:a16="http://schemas.microsoft.com/office/drawing/2014/main" id="{D10EDC27-FFB0-C44F-A81B-A6F14FB1425A}"/>
              </a:ext>
            </a:extLst>
          </p:cNvPr>
          <p:cNvCxnSpPr/>
          <p:nvPr userDrawn="1"/>
        </p:nvCxnSpPr>
        <p:spPr>
          <a:xfrm flipH="1">
            <a:off x="295835" y="1365342"/>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Content Placeholder 10">
            <a:extLst>
              <a:ext uri="{FF2B5EF4-FFF2-40B4-BE49-F238E27FC236}">
                <a16:creationId xmlns="" xmlns:a16="http://schemas.microsoft.com/office/drawing/2014/main" id="{67DF11B7-6323-D54E-A7FD-97D4375F39D2}"/>
              </a:ext>
            </a:extLst>
          </p:cNvPr>
          <p:cNvSpPr>
            <a:spLocks noGrp="1"/>
          </p:cNvSpPr>
          <p:nvPr>
            <p:ph sz="quarter" idx="12" hasCustomPrompt="1"/>
          </p:nvPr>
        </p:nvSpPr>
        <p:spPr>
          <a:xfrm>
            <a:off x="295834" y="6437088"/>
            <a:ext cx="6865361" cy="346509"/>
          </a:xfrm>
          <a:noFill/>
        </p:spPr>
        <p:txBody>
          <a:bodyPr>
            <a:normAutofit/>
          </a:bodyPr>
          <a:lstStyle>
            <a:lvl1pPr marL="0" indent="0">
              <a:buNone/>
              <a:defRPr sz="1400"/>
            </a:lvl1pPr>
          </a:lstStyle>
          <a:p>
            <a:pPr lvl="0"/>
            <a:r>
              <a:rPr lang="en-US" dirty="0" err="1"/>
              <a:t>your-name-here@imperial.nhs.uk</a:t>
            </a:r>
            <a:r>
              <a:rPr lang="en-US" dirty="0"/>
              <a:t> | </a:t>
            </a:r>
            <a:r>
              <a:rPr lang="en-US" dirty="0" err="1"/>
              <a:t>www.imperial.nhs.uk</a:t>
            </a:r>
            <a:endParaRPr lang="en-US" dirty="0"/>
          </a:p>
        </p:txBody>
      </p:sp>
    </p:spTree>
    <p:extLst>
      <p:ext uri="{BB962C8B-B14F-4D97-AF65-F5344CB8AC3E}">
        <p14:creationId xmlns:p14="http://schemas.microsoft.com/office/powerpoint/2010/main" val="33454078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13083B7-51F6-4525-B8F5-E766D5F80527}" type="datetimeFigureOut">
              <a:rPr lang="en-GB" smtClean="0"/>
              <a:pPr/>
              <a:t>10/01/2019</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CD1B9AC0-D06D-46F6-B4AF-C40DE2CF621D}" type="slidenum">
              <a:rPr lang="en-GB" smtClean="0"/>
              <a:pPr/>
              <a:t>‹#›</a:t>
            </a:fld>
            <a:endParaRPr lang="en-GB"/>
          </a:p>
        </p:txBody>
      </p:sp>
    </p:spTree>
    <p:extLst>
      <p:ext uri="{BB962C8B-B14F-4D97-AF65-F5344CB8AC3E}">
        <p14:creationId xmlns:p14="http://schemas.microsoft.com/office/powerpoint/2010/main" val="856517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13083B7-51F6-4525-B8F5-E766D5F80527}" type="datetimeFigureOut">
              <a:rPr lang="en-GB" smtClean="0"/>
              <a:pPr/>
              <a:t>10/01/2019</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D1B9AC0-D06D-46F6-B4AF-C40DE2CF621D}" type="slidenum">
              <a:rPr lang="en-GB" smtClean="0"/>
              <a:pPr/>
              <a:t>‹#›</a:t>
            </a:fld>
            <a:endParaRPr lang="en-GB"/>
          </a:p>
        </p:txBody>
      </p:sp>
    </p:spTree>
    <p:extLst>
      <p:ext uri="{BB962C8B-B14F-4D97-AF65-F5344CB8AC3E}">
        <p14:creationId xmlns:p14="http://schemas.microsoft.com/office/powerpoint/2010/main" val="1840840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13083B7-51F6-4525-B8F5-E766D5F80527}" type="datetimeFigureOut">
              <a:rPr lang="en-GB" smtClean="0"/>
              <a:pPr/>
              <a:t>10/01/2019</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D1B9AC0-D06D-46F6-B4AF-C40DE2CF621D}" type="slidenum">
              <a:rPr lang="en-GB" smtClean="0"/>
              <a:pPr/>
              <a:t>‹#›</a:t>
            </a:fld>
            <a:endParaRPr lang="en-GB"/>
          </a:p>
        </p:txBody>
      </p:sp>
    </p:spTree>
    <p:extLst>
      <p:ext uri="{BB962C8B-B14F-4D97-AF65-F5344CB8AC3E}">
        <p14:creationId xmlns:p14="http://schemas.microsoft.com/office/powerpoint/2010/main" val="801827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with imagery">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89D83930-B9C5-7442-A57F-529395682A9B}"/>
              </a:ext>
            </a:extLst>
          </p:cNvPr>
          <p:cNvPicPr>
            <a:picLocks noChangeAspect="1"/>
          </p:cNvPicPr>
          <p:nvPr userDrawn="1"/>
        </p:nvPicPr>
        <p:blipFill rotWithShape="1">
          <a:blip r:embed="rId2">
            <a:alphaModFix amt="80000"/>
          </a:blip>
          <a:srcRect b="1677"/>
          <a:stretch/>
        </p:blipFill>
        <p:spPr>
          <a:xfrm>
            <a:off x="0" y="977527"/>
            <a:ext cx="9144000" cy="5880473"/>
          </a:xfrm>
          <a:prstGeom prst="rect">
            <a:avLst/>
          </a:prstGeom>
        </p:spPr>
      </p:pic>
      <p:sp>
        <p:nvSpPr>
          <p:cNvPr id="3" name="Text Placeholder 2">
            <a:extLst>
              <a:ext uri="{FF2B5EF4-FFF2-40B4-BE49-F238E27FC236}">
                <a16:creationId xmlns="" xmlns:a16="http://schemas.microsoft.com/office/drawing/2014/main" id="{9EB989CE-B041-2745-9FF4-24FB8B15C90B}"/>
              </a:ext>
            </a:extLst>
          </p:cNvPr>
          <p:cNvSpPr>
            <a:spLocks noGrp="1"/>
          </p:cNvSpPr>
          <p:nvPr>
            <p:ph type="body" idx="1" hasCustomPrompt="1"/>
          </p:nvPr>
        </p:nvSpPr>
        <p:spPr>
          <a:xfrm>
            <a:off x="293967" y="5346902"/>
            <a:ext cx="8606865" cy="308718"/>
          </a:xfrm>
        </p:spPr>
        <p:txBody>
          <a:bodyPr/>
          <a:lstStyle>
            <a:lvl1pPr marL="0" indent="0">
              <a:buNone/>
              <a:defRPr sz="1800" b="1">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Presenters name</a:t>
            </a:r>
          </a:p>
        </p:txBody>
      </p:sp>
      <p:sp>
        <p:nvSpPr>
          <p:cNvPr id="11" name="Text Placeholder 2">
            <a:extLst>
              <a:ext uri="{FF2B5EF4-FFF2-40B4-BE49-F238E27FC236}">
                <a16:creationId xmlns="" xmlns:a16="http://schemas.microsoft.com/office/drawing/2014/main" id="{8AA1B25C-225D-4F4C-8851-4B8C1026CBC9}"/>
              </a:ext>
            </a:extLst>
          </p:cNvPr>
          <p:cNvSpPr>
            <a:spLocks noGrp="1"/>
          </p:cNvSpPr>
          <p:nvPr>
            <p:ph type="body" idx="12" hasCustomPrompt="1"/>
          </p:nvPr>
        </p:nvSpPr>
        <p:spPr>
          <a:xfrm>
            <a:off x="293967" y="5678372"/>
            <a:ext cx="8606865" cy="308718"/>
          </a:xfrm>
        </p:spPr>
        <p:txBody>
          <a:bodyPr/>
          <a:lstStyle>
            <a:lvl1pPr marL="0" indent="0">
              <a:buNone/>
              <a:defRPr sz="1800" b="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Department</a:t>
            </a:r>
          </a:p>
        </p:txBody>
      </p:sp>
      <p:cxnSp>
        <p:nvCxnSpPr>
          <p:cNvPr id="15" name="Straight Connector 14">
            <a:extLst>
              <a:ext uri="{FF2B5EF4-FFF2-40B4-BE49-F238E27FC236}">
                <a16:creationId xmlns="" xmlns:a16="http://schemas.microsoft.com/office/drawing/2014/main" id="{72E0A4A9-93E4-1540-96FA-8435ABA8E496}"/>
              </a:ext>
            </a:extLst>
          </p:cNvPr>
          <p:cNvCxnSpPr/>
          <p:nvPr userDrawn="1"/>
        </p:nvCxnSpPr>
        <p:spPr>
          <a:xfrm flipH="1">
            <a:off x="295835" y="5230059"/>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 xmlns:a16="http://schemas.microsoft.com/office/drawing/2014/main" id="{94BF170B-5079-334C-82BC-874C3F04EEB7}"/>
              </a:ext>
            </a:extLst>
          </p:cNvPr>
          <p:cNvSpPr>
            <a:spLocks noGrp="1"/>
          </p:cNvSpPr>
          <p:nvPr>
            <p:ph type="title"/>
          </p:nvPr>
        </p:nvSpPr>
        <p:spPr>
          <a:xfrm>
            <a:off x="295835" y="1362635"/>
            <a:ext cx="8631144" cy="3787414"/>
          </a:xfrm>
        </p:spPr>
        <p:txBody>
          <a:bodyPr anchor="b">
            <a:normAutofit/>
          </a:bodyPr>
          <a:lstStyle>
            <a:lvl1pPr>
              <a:defRPr sz="4000">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3805633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without imag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9D1BB92C-D65C-D74E-9DB4-FD6EA49AED2A}"/>
              </a:ext>
            </a:extLst>
          </p:cNvPr>
          <p:cNvSpPr/>
          <p:nvPr userDrawn="1"/>
        </p:nvSpPr>
        <p:spPr>
          <a:xfrm>
            <a:off x="0" y="977154"/>
            <a:ext cx="9144000" cy="5880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 xmlns:a16="http://schemas.microsoft.com/office/drawing/2014/main" id="{D92C63B3-2CF1-F34C-A152-DCA15C2D4FE4}"/>
              </a:ext>
            </a:extLst>
          </p:cNvPr>
          <p:cNvSpPr>
            <a:spLocks noGrp="1"/>
          </p:cNvSpPr>
          <p:nvPr>
            <p:ph type="title"/>
          </p:nvPr>
        </p:nvSpPr>
        <p:spPr>
          <a:xfrm>
            <a:off x="295835" y="1362635"/>
            <a:ext cx="8631144" cy="3787414"/>
          </a:xfrm>
        </p:spPr>
        <p:txBody>
          <a:bodyPr anchor="b">
            <a:normAutofit/>
          </a:bodyPr>
          <a:lstStyle>
            <a:lvl1pPr>
              <a:defRPr sz="4000">
                <a:solidFill>
                  <a:schemeClr val="bg1"/>
                </a:solidFill>
              </a:defRPr>
            </a:lvl1pPr>
          </a:lstStyle>
          <a:p>
            <a:r>
              <a:rPr lang="en-US" dirty="0"/>
              <a:t>Click to edit Master title style</a:t>
            </a:r>
          </a:p>
        </p:txBody>
      </p:sp>
      <p:sp>
        <p:nvSpPr>
          <p:cNvPr id="12" name="Text Placeholder 2">
            <a:extLst>
              <a:ext uri="{FF2B5EF4-FFF2-40B4-BE49-F238E27FC236}">
                <a16:creationId xmlns="" xmlns:a16="http://schemas.microsoft.com/office/drawing/2014/main" id="{CD54C2FF-7301-A144-864B-498CF5C76C16}"/>
              </a:ext>
            </a:extLst>
          </p:cNvPr>
          <p:cNvSpPr>
            <a:spLocks noGrp="1"/>
          </p:cNvSpPr>
          <p:nvPr>
            <p:ph type="body" idx="1"/>
          </p:nvPr>
        </p:nvSpPr>
        <p:spPr>
          <a:xfrm>
            <a:off x="295835" y="5337373"/>
            <a:ext cx="8606865" cy="93980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cxnSp>
        <p:nvCxnSpPr>
          <p:cNvPr id="13" name="Straight Connector 12">
            <a:extLst>
              <a:ext uri="{FF2B5EF4-FFF2-40B4-BE49-F238E27FC236}">
                <a16:creationId xmlns="" xmlns:a16="http://schemas.microsoft.com/office/drawing/2014/main" id="{BE97C4F4-DD16-2A4A-82AA-A1F6B76D8C19}"/>
              </a:ext>
            </a:extLst>
          </p:cNvPr>
          <p:cNvCxnSpPr/>
          <p:nvPr userDrawn="1"/>
        </p:nvCxnSpPr>
        <p:spPr>
          <a:xfrm flipH="1">
            <a:off x="295835" y="5230059"/>
            <a:ext cx="86311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3959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Divider with image">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7EC7E304-B56C-2D48-BF48-4D5E2ADCD9FB}"/>
              </a:ext>
            </a:extLst>
          </p:cNvPr>
          <p:cNvPicPr>
            <a:picLocks noChangeAspect="1"/>
          </p:cNvPicPr>
          <p:nvPr userDrawn="1"/>
        </p:nvPicPr>
        <p:blipFill rotWithShape="1">
          <a:blip r:embed="rId2"/>
          <a:srcRect t="152" b="1"/>
          <a:stretch/>
        </p:blipFill>
        <p:spPr>
          <a:xfrm>
            <a:off x="0" y="977154"/>
            <a:ext cx="9144000" cy="5880846"/>
          </a:xfrm>
          <a:prstGeom prst="rect">
            <a:avLst/>
          </a:prstGeom>
        </p:spPr>
      </p:pic>
      <p:sp>
        <p:nvSpPr>
          <p:cNvPr id="2" name="Title 1">
            <a:extLst>
              <a:ext uri="{FF2B5EF4-FFF2-40B4-BE49-F238E27FC236}">
                <a16:creationId xmlns="" xmlns:a16="http://schemas.microsoft.com/office/drawing/2014/main" id="{872B12C1-A002-4944-9E26-602DD707D381}"/>
              </a:ext>
            </a:extLst>
          </p:cNvPr>
          <p:cNvSpPr>
            <a:spLocks noGrp="1"/>
          </p:cNvSpPr>
          <p:nvPr>
            <p:ph type="title"/>
          </p:nvPr>
        </p:nvSpPr>
        <p:spPr>
          <a:xfrm>
            <a:off x="295835" y="1362635"/>
            <a:ext cx="8631144" cy="3787414"/>
          </a:xfrm>
        </p:spPr>
        <p:txBody>
          <a:bodyPr anchor="b">
            <a:normAutofit/>
          </a:bodyPr>
          <a:lstStyle>
            <a:lvl1pPr>
              <a:defRPr sz="4000">
                <a:solidFill>
                  <a:schemeClr val="tx2"/>
                </a:solidFill>
              </a:defRPr>
            </a:lvl1pPr>
          </a:lstStyle>
          <a:p>
            <a:r>
              <a:rPr lang="en-US" dirty="0"/>
              <a:t>Click to edit Master title style</a:t>
            </a:r>
          </a:p>
        </p:txBody>
      </p:sp>
      <p:sp>
        <p:nvSpPr>
          <p:cNvPr id="3" name="Text Placeholder 2">
            <a:extLst>
              <a:ext uri="{FF2B5EF4-FFF2-40B4-BE49-F238E27FC236}">
                <a16:creationId xmlns="" xmlns:a16="http://schemas.microsoft.com/office/drawing/2014/main" id="{9EB989CE-B041-2745-9FF4-24FB8B15C90B}"/>
              </a:ext>
            </a:extLst>
          </p:cNvPr>
          <p:cNvSpPr>
            <a:spLocks noGrp="1"/>
          </p:cNvSpPr>
          <p:nvPr>
            <p:ph type="body" idx="1"/>
          </p:nvPr>
        </p:nvSpPr>
        <p:spPr>
          <a:xfrm>
            <a:off x="295835" y="5337373"/>
            <a:ext cx="8606865" cy="93980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cxnSp>
        <p:nvCxnSpPr>
          <p:cNvPr id="9" name="Straight Connector 8">
            <a:extLst>
              <a:ext uri="{FF2B5EF4-FFF2-40B4-BE49-F238E27FC236}">
                <a16:creationId xmlns="" xmlns:a16="http://schemas.microsoft.com/office/drawing/2014/main" id="{97947C06-7A75-EC4B-9C81-A443BF84DACC}"/>
              </a:ext>
            </a:extLst>
          </p:cNvPr>
          <p:cNvCxnSpPr/>
          <p:nvPr userDrawn="1"/>
        </p:nvCxnSpPr>
        <p:spPr>
          <a:xfrm flipH="1">
            <a:off x="295835" y="5230059"/>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840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slide">
    <p:spTree>
      <p:nvGrpSpPr>
        <p:cNvPr id="1" name=""/>
        <p:cNvGrpSpPr/>
        <p:nvPr/>
      </p:nvGrpSpPr>
      <p:grpSpPr>
        <a:xfrm>
          <a:off x="0" y="0"/>
          <a:ext cx="0" cy="0"/>
          <a:chOff x="0" y="0"/>
          <a:chExt cx="0" cy="0"/>
        </a:xfrm>
      </p:grpSpPr>
      <p:sp>
        <p:nvSpPr>
          <p:cNvPr id="10" name="Content Placeholder 2">
            <a:extLst>
              <a:ext uri="{FF2B5EF4-FFF2-40B4-BE49-F238E27FC236}">
                <a16:creationId xmlns="" xmlns:a16="http://schemas.microsoft.com/office/drawing/2014/main" id="{1DAFB370-9385-1F43-BE59-C203ED96E2E6}"/>
              </a:ext>
            </a:extLst>
          </p:cNvPr>
          <p:cNvSpPr>
            <a:spLocks noGrp="1"/>
          </p:cNvSpPr>
          <p:nvPr>
            <p:ph idx="1"/>
          </p:nvPr>
        </p:nvSpPr>
        <p:spPr>
          <a:xfrm>
            <a:off x="1912027" y="1632131"/>
            <a:ext cx="7014951" cy="4959082"/>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 xmlns:a16="http://schemas.microsoft.com/office/drawing/2014/main" id="{AB4A46B8-AAB9-7344-9B97-335A36146215}"/>
              </a:ext>
            </a:extLst>
          </p:cNvPr>
          <p:cNvSpPr>
            <a:spLocks noGrp="1"/>
          </p:cNvSpPr>
          <p:nvPr>
            <p:ph type="title" hasCustomPrompt="1"/>
          </p:nvPr>
        </p:nvSpPr>
        <p:spPr>
          <a:xfrm>
            <a:off x="295835" y="753316"/>
            <a:ext cx="6257365" cy="612026"/>
          </a:xfrm>
        </p:spPr>
        <p:txBody>
          <a:bodyPr>
            <a:normAutofit/>
          </a:bodyPr>
          <a:lstStyle>
            <a:lvl1pPr>
              <a:defRPr sz="2800"/>
            </a:lvl1pPr>
          </a:lstStyle>
          <a:p>
            <a:r>
              <a:rPr lang="en-US" dirty="0"/>
              <a:t>In this presentation</a:t>
            </a:r>
          </a:p>
        </p:txBody>
      </p:sp>
      <p:pic>
        <p:nvPicPr>
          <p:cNvPr id="13" name="Picture 12">
            <a:extLst>
              <a:ext uri="{FF2B5EF4-FFF2-40B4-BE49-F238E27FC236}">
                <a16:creationId xmlns="" xmlns:a16="http://schemas.microsoft.com/office/drawing/2014/main" id="{B90221E2-4939-F746-B12E-8581D87D7A74}"/>
              </a:ext>
            </a:extLst>
          </p:cNvPr>
          <p:cNvPicPr>
            <a:picLocks noChangeAspect="1"/>
          </p:cNvPicPr>
          <p:nvPr userDrawn="1"/>
        </p:nvPicPr>
        <p:blipFill rotWithShape="1">
          <a:blip r:embed="rId2"/>
          <a:srcRect l="45830" r="16043" b="7332"/>
          <a:stretch/>
        </p:blipFill>
        <p:spPr>
          <a:xfrm>
            <a:off x="0" y="1365343"/>
            <a:ext cx="1674797" cy="5492658"/>
          </a:xfrm>
          <a:prstGeom prst="rect">
            <a:avLst/>
          </a:prstGeom>
        </p:spPr>
      </p:pic>
      <p:cxnSp>
        <p:nvCxnSpPr>
          <p:cNvPr id="7" name="Straight Connector 6">
            <a:extLst>
              <a:ext uri="{FF2B5EF4-FFF2-40B4-BE49-F238E27FC236}">
                <a16:creationId xmlns="" xmlns:a16="http://schemas.microsoft.com/office/drawing/2014/main" id="{36B9A617-FBD9-7F4B-97E4-762DFA3420D5}"/>
              </a:ext>
            </a:extLst>
          </p:cNvPr>
          <p:cNvCxnSpPr>
            <a:cxnSpLocks/>
          </p:cNvCxnSpPr>
          <p:nvPr userDrawn="1"/>
        </p:nvCxnSpPr>
        <p:spPr>
          <a:xfrm flipH="1">
            <a:off x="0" y="1365342"/>
            <a:ext cx="892697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790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s slide">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B90221E2-4939-F746-B12E-8581D87D7A74}"/>
              </a:ext>
            </a:extLst>
          </p:cNvPr>
          <p:cNvPicPr>
            <a:picLocks noChangeAspect="1"/>
          </p:cNvPicPr>
          <p:nvPr userDrawn="1"/>
        </p:nvPicPr>
        <p:blipFill rotWithShape="1">
          <a:blip r:embed="rId2"/>
          <a:srcRect l="27359" t="1" r="21476" b="-6371"/>
          <a:stretch/>
        </p:blipFill>
        <p:spPr>
          <a:xfrm>
            <a:off x="753" y="1365342"/>
            <a:ext cx="1674044" cy="5880847"/>
          </a:xfrm>
          <a:prstGeom prst="rect">
            <a:avLst/>
          </a:prstGeom>
        </p:spPr>
      </p:pic>
      <p:sp>
        <p:nvSpPr>
          <p:cNvPr id="9" name="Content Placeholder 2">
            <a:extLst>
              <a:ext uri="{FF2B5EF4-FFF2-40B4-BE49-F238E27FC236}">
                <a16:creationId xmlns="" xmlns:a16="http://schemas.microsoft.com/office/drawing/2014/main" id="{C81FF8AA-D252-9346-8115-FF14F3E87733}"/>
              </a:ext>
            </a:extLst>
          </p:cNvPr>
          <p:cNvSpPr>
            <a:spLocks noGrp="1"/>
          </p:cNvSpPr>
          <p:nvPr>
            <p:ph idx="1"/>
          </p:nvPr>
        </p:nvSpPr>
        <p:spPr>
          <a:xfrm>
            <a:off x="1988141" y="1657140"/>
            <a:ext cx="6938837" cy="4959082"/>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 xmlns:a16="http://schemas.microsoft.com/office/drawing/2014/main" id="{9733F501-B39D-0047-80FF-C807675F8360}"/>
              </a:ext>
            </a:extLst>
          </p:cNvPr>
          <p:cNvCxnSpPr>
            <a:cxnSpLocks/>
          </p:cNvCxnSpPr>
          <p:nvPr userDrawn="1"/>
        </p:nvCxnSpPr>
        <p:spPr>
          <a:xfrm flipH="1">
            <a:off x="0" y="1365342"/>
            <a:ext cx="892697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 xmlns:a16="http://schemas.microsoft.com/office/drawing/2014/main" id="{AB4A46B8-AAB9-7344-9B97-335A36146215}"/>
              </a:ext>
            </a:extLst>
          </p:cNvPr>
          <p:cNvSpPr>
            <a:spLocks noGrp="1"/>
          </p:cNvSpPr>
          <p:nvPr>
            <p:ph type="title" hasCustomPrompt="1"/>
          </p:nvPr>
        </p:nvSpPr>
        <p:spPr>
          <a:xfrm>
            <a:off x="295835" y="753316"/>
            <a:ext cx="6257365" cy="612026"/>
          </a:xfrm>
        </p:spPr>
        <p:txBody>
          <a:bodyPr>
            <a:normAutofit/>
          </a:bodyPr>
          <a:lstStyle>
            <a:lvl1pPr>
              <a:defRPr sz="2800"/>
            </a:lvl1pPr>
          </a:lstStyle>
          <a:p>
            <a:r>
              <a:rPr lang="en-US" dirty="0"/>
              <a:t>In this presentation</a:t>
            </a:r>
          </a:p>
        </p:txBody>
      </p:sp>
    </p:spTree>
    <p:extLst>
      <p:ext uri="{BB962C8B-B14F-4D97-AF65-F5344CB8AC3E}">
        <p14:creationId xmlns:p14="http://schemas.microsoft.com/office/powerpoint/2010/main" val="2807550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s slide">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B90221E2-4939-F746-B12E-8581D87D7A74}"/>
              </a:ext>
            </a:extLst>
          </p:cNvPr>
          <p:cNvPicPr>
            <a:picLocks noChangeAspect="1"/>
          </p:cNvPicPr>
          <p:nvPr userDrawn="1"/>
        </p:nvPicPr>
        <p:blipFill rotWithShape="1">
          <a:blip r:embed="rId2"/>
          <a:srcRect l="8790" t="1035" r="40242"/>
          <a:stretch/>
        </p:blipFill>
        <p:spPr>
          <a:xfrm>
            <a:off x="753" y="1365341"/>
            <a:ext cx="1674044" cy="5492657"/>
          </a:xfrm>
          <a:prstGeom prst="rect">
            <a:avLst/>
          </a:prstGeom>
        </p:spPr>
      </p:pic>
      <p:sp>
        <p:nvSpPr>
          <p:cNvPr id="9" name="Content Placeholder 2">
            <a:extLst>
              <a:ext uri="{FF2B5EF4-FFF2-40B4-BE49-F238E27FC236}">
                <a16:creationId xmlns="" xmlns:a16="http://schemas.microsoft.com/office/drawing/2014/main" id="{44305717-D513-2044-AEFF-DA4D06D67F39}"/>
              </a:ext>
            </a:extLst>
          </p:cNvPr>
          <p:cNvSpPr>
            <a:spLocks noGrp="1"/>
          </p:cNvSpPr>
          <p:nvPr>
            <p:ph idx="1"/>
          </p:nvPr>
        </p:nvSpPr>
        <p:spPr>
          <a:xfrm>
            <a:off x="1912027" y="1632128"/>
            <a:ext cx="7014951" cy="4959082"/>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 xmlns:a16="http://schemas.microsoft.com/office/drawing/2014/main" id="{31900669-493C-6E43-B813-43FC1873760E}"/>
              </a:ext>
            </a:extLst>
          </p:cNvPr>
          <p:cNvCxnSpPr>
            <a:cxnSpLocks/>
          </p:cNvCxnSpPr>
          <p:nvPr userDrawn="1"/>
        </p:nvCxnSpPr>
        <p:spPr>
          <a:xfrm flipH="1">
            <a:off x="0" y="1365342"/>
            <a:ext cx="892697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 xmlns:a16="http://schemas.microsoft.com/office/drawing/2014/main" id="{AB4A46B8-AAB9-7344-9B97-335A36146215}"/>
              </a:ext>
            </a:extLst>
          </p:cNvPr>
          <p:cNvSpPr>
            <a:spLocks noGrp="1"/>
          </p:cNvSpPr>
          <p:nvPr>
            <p:ph type="title" hasCustomPrompt="1"/>
          </p:nvPr>
        </p:nvSpPr>
        <p:spPr>
          <a:xfrm>
            <a:off x="295835" y="753316"/>
            <a:ext cx="6257365" cy="612026"/>
          </a:xfrm>
        </p:spPr>
        <p:txBody>
          <a:bodyPr>
            <a:normAutofit/>
          </a:bodyPr>
          <a:lstStyle>
            <a:lvl1pPr>
              <a:defRPr sz="2800"/>
            </a:lvl1pPr>
          </a:lstStyle>
          <a:p>
            <a:r>
              <a:rPr lang="en-US" dirty="0"/>
              <a:t>In this presentation</a:t>
            </a:r>
          </a:p>
        </p:txBody>
      </p:sp>
    </p:spTree>
    <p:extLst>
      <p:ext uri="{BB962C8B-B14F-4D97-AF65-F5344CB8AC3E}">
        <p14:creationId xmlns:p14="http://schemas.microsoft.com/office/powerpoint/2010/main" val="953421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90E16C-61CA-C24C-93F1-3689FCBAE74C}"/>
              </a:ext>
            </a:extLst>
          </p:cNvPr>
          <p:cNvSpPr>
            <a:spLocks noGrp="1"/>
          </p:cNvSpPr>
          <p:nvPr>
            <p:ph type="title"/>
          </p:nvPr>
        </p:nvSpPr>
        <p:spPr>
          <a:xfrm>
            <a:off x="295835" y="365127"/>
            <a:ext cx="6257365" cy="903604"/>
          </a:xfrm>
        </p:spPr>
        <p:txBody>
          <a:bodyPr>
            <a:normAutofit/>
          </a:bodyPr>
          <a:lstStyle>
            <a:lvl1pPr>
              <a:defRPr sz="2800"/>
            </a:lvl1pPr>
          </a:lstStyle>
          <a:p>
            <a:r>
              <a:rPr lang="en-US" dirty="0"/>
              <a:t>Click to edit Master title style</a:t>
            </a:r>
          </a:p>
        </p:txBody>
      </p:sp>
      <p:sp>
        <p:nvSpPr>
          <p:cNvPr id="3" name="Content Placeholder 2">
            <a:extLst>
              <a:ext uri="{FF2B5EF4-FFF2-40B4-BE49-F238E27FC236}">
                <a16:creationId xmlns="" xmlns:a16="http://schemas.microsoft.com/office/drawing/2014/main" id="{0D1FF15F-B2F5-0B49-AB84-E13028E28E9F}"/>
              </a:ext>
            </a:extLst>
          </p:cNvPr>
          <p:cNvSpPr>
            <a:spLocks noGrp="1"/>
          </p:cNvSpPr>
          <p:nvPr>
            <p:ph idx="1"/>
          </p:nvPr>
        </p:nvSpPr>
        <p:spPr>
          <a:xfrm>
            <a:off x="295835" y="1574603"/>
            <a:ext cx="8631144" cy="480650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 xmlns:a16="http://schemas.microsoft.com/office/drawing/2014/main" id="{D10EDC27-FFB0-C44F-A81B-A6F14FB1425A}"/>
              </a:ext>
            </a:extLst>
          </p:cNvPr>
          <p:cNvCxnSpPr/>
          <p:nvPr userDrawn="1"/>
        </p:nvCxnSpPr>
        <p:spPr>
          <a:xfrm flipH="1">
            <a:off x="295835" y="1365342"/>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1298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Bullet points">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90E16C-61CA-C24C-93F1-3689FCBAE74C}"/>
              </a:ext>
            </a:extLst>
          </p:cNvPr>
          <p:cNvSpPr>
            <a:spLocks noGrp="1"/>
          </p:cNvSpPr>
          <p:nvPr>
            <p:ph type="title"/>
          </p:nvPr>
        </p:nvSpPr>
        <p:spPr>
          <a:xfrm>
            <a:off x="295835" y="365127"/>
            <a:ext cx="6257365" cy="903604"/>
          </a:xfrm>
        </p:spPr>
        <p:txBody>
          <a:bodyPr>
            <a:normAutofit/>
          </a:bodyPr>
          <a:lstStyle>
            <a:lvl1pPr>
              <a:defRPr sz="2800"/>
            </a:lvl1pPr>
          </a:lstStyle>
          <a:p>
            <a:r>
              <a:rPr lang="en-US" dirty="0"/>
              <a:t>Click to edit Master title style</a:t>
            </a:r>
          </a:p>
        </p:txBody>
      </p:sp>
      <p:sp>
        <p:nvSpPr>
          <p:cNvPr id="3" name="Content Placeholder 2">
            <a:extLst>
              <a:ext uri="{FF2B5EF4-FFF2-40B4-BE49-F238E27FC236}">
                <a16:creationId xmlns="" xmlns:a16="http://schemas.microsoft.com/office/drawing/2014/main" id="{0D1FF15F-B2F5-0B49-AB84-E13028E28E9F}"/>
              </a:ext>
            </a:extLst>
          </p:cNvPr>
          <p:cNvSpPr>
            <a:spLocks noGrp="1"/>
          </p:cNvSpPr>
          <p:nvPr>
            <p:ph idx="1"/>
          </p:nvPr>
        </p:nvSpPr>
        <p:spPr>
          <a:xfrm>
            <a:off x="295835" y="1574603"/>
            <a:ext cx="8631144" cy="4806508"/>
          </a:xfrm>
        </p:spPr>
        <p:txBody>
          <a:bodyPr>
            <a:normAutofit/>
          </a:bodyPr>
          <a:lstStyle>
            <a:lvl1pPr marL="266700" indent="-266700">
              <a:tabLst/>
              <a:defRPr sz="2800"/>
            </a:lvl1pPr>
          </a:lstStyle>
          <a:p>
            <a:pPr lvl="0"/>
            <a:r>
              <a:rPr lang="en-US" dirty="0"/>
              <a:t>Edit Master text styles</a:t>
            </a:r>
          </a:p>
        </p:txBody>
      </p:sp>
      <p:cxnSp>
        <p:nvCxnSpPr>
          <p:cNvPr id="7" name="Straight Connector 6">
            <a:extLst>
              <a:ext uri="{FF2B5EF4-FFF2-40B4-BE49-F238E27FC236}">
                <a16:creationId xmlns="" xmlns:a16="http://schemas.microsoft.com/office/drawing/2014/main" id="{D10EDC27-FFB0-C44F-A81B-A6F14FB1425A}"/>
              </a:ext>
            </a:extLst>
          </p:cNvPr>
          <p:cNvCxnSpPr/>
          <p:nvPr userDrawn="1"/>
        </p:nvCxnSpPr>
        <p:spPr>
          <a:xfrm flipH="1">
            <a:off x="295835" y="1365342"/>
            <a:ext cx="863114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066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5027833B-1D78-504E-BA07-D45F5B1C2F3F}"/>
              </a:ext>
            </a:extLst>
          </p:cNvPr>
          <p:cNvSpPr>
            <a:spLocks noGrp="1"/>
          </p:cNvSpPr>
          <p:nvPr>
            <p:ph type="title"/>
          </p:nvPr>
        </p:nvSpPr>
        <p:spPr>
          <a:xfrm>
            <a:off x="295835" y="288107"/>
            <a:ext cx="6149789" cy="993027"/>
          </a:xfrm>
          <a:prstGeom prst="rect">
            <a:avLst/>
          </a:prstGeom>
        </p:spPr>
        <p:txBody>
          <a:bodyPr vert="horz" lIns="0" tIns="0" rIns="91440" bIns="46800" rtlCol="0" anchor="t" anchorCtr="0">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E6B8E973-1FF7-3A4A-8A49-CEE48886E8AB}"/>
              </a:ext>
            </a:extLst>
          </p:cNvPr>
          <p:cNvSpPr>
            <a:spLocks noGrp="1"/>
          </p:cNvSpPr>
          <p:nvPr>
            <p:ph type="body" idx="1"/>
          </p:nvPr>
        </p:nvSpPr>
        <p:spPr>
          <a:xfrm>
            <a:off x="295835" y="1574603"/>
            <a:ext cx="8631144" cy="4796460"/>
          </a:xfrm>
          <a:prstGeom prst="rect">
            <a:avLst/>
          </a:prstGeom>
        </p:spPr>
        <p:txBody>
          <a:bodyPr vert="horz" lIns="0" tIns="4680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 xmlns:a16="http://schemas.microsoft.com/office/drawing/2014/main" id="{3C42B3DB-8E5C-4C42-9CCA-938D72371384}"/>
              </a:ext>
            </a:extLst>
          </p:cNvPr>
          <p:cNvPicPr>
            <a:picLocks noChangeAspect="1"/>
          </p:cNvPicPr>
          <p:nvPr userDrawn="1"/>
        </p:nvPicPr>
        <p:blipFill>
          <a:blip r:embed="rId18"/>
          <a:stretch>
            <a:fillRect/>
          </a:stretch>
        </p:blipFill>
        <p:spPr>
          <a:xfrm>
            <a:off x="6762750" y="212726"/>
            <a:ext cx="2164229" cy="571895"/>
          </a:xfrm>
          <a:prstGeom prst="rect">
            <a:avLst/>
          </a:prstGeom>
        </p:spPr>
      </p:pic>
    </p:spTree>
    <p:extLst>
      <p:ext uri="{BB962C8B-B14F-4D97-AF65-F5344CB8AC3E}">
        <p14:creationId xmlns:p14="http://schemas.microsoft.com/office/powerpoint/2010/main" val="3277244654"/>
      </p:ext>
    </p:extLst>
  </p:cSld>
  <p:clrMap bg1="lt1" tx1="dk1" bg2="lt2" tx2="dk2" accent1="accent1" accent2="accent2" accent3="accent3" accent4="accent4" accent5="accent5" accent6="accent6" hlink="hlink" folHlink="folHlink"/>
  <p:sldLayoutIdLst>
    <p:sldLayoutId id="2147483684" r:id="rId1"/>
    <p:sldLayoutId id="2147483680" r:id="rId2"/>
    <p:sldLayoutId id="2147483675" r:id="rId3"/>
    <p:sldLayoutId id="2147483678" r:id="rId4"/>
    <p:sldLayoutId id="2147483679" r:id="rId5"/>
    <p:sldLayoutId id="2147483686" r:id="rId6"/>
    <p:sldLayoutId id="2147483687" r:id="rId7"/>
    <p:sldLayoutId id="2147483674" r:id="rId8"/>
    <p:sldLayoutId id="2147483688" r:id="rId9"/>
    <p:sldLayoutId id="2147483681" r:id="rId10"/>
    <p:sldLayoutId id="2147483683" r:id="rId11"/>
    <p:sldLayoutId id="2147483677" r:id="rId12"/>
    <p:sldLayoutId id="2147483682" r:id="rId13"/>
    <p:sldLayoutId id="2147483690" r:id="rId14"/>
    <p:sldLayoutId id="2147483691" r:id="rId15"/>
    <p:sldLayoutId id="2147483692" r:id="rId16"/>
  </p:sldLayoutIdLst>
  <p:hf sldNum="0" hdr="0" ftr="0" dt="0"/>
  <p:txStyles>
    <p:titleStyle>
      <a:lvl1pPr algn="l" defTabSz="685800" rtl="0" eaLnBrk="1" latinLnBrk="0" hangingPunct="1">
        <a:lnSpc>
          <a:spcPct val="90000"/>
        </a:lnSpc>
        <a:spcBef>
          <a:spcPct val="0"/>
        </a:spcBef>
        <a:buNone/>
        <a:defRPr sz="3300" kern="1200">
          <a:solidFill>
            <a:schemeClr val="tx2"/>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http://gmccn.org.uk/major-incident?df=1"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oleObject" Target="../embeddings/oleObject2.bin"/><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35480"/>
            <a:ext cx="5915000" cy="4389120"/>
          </a:xfrm>
        </p:spPr>
        <p:txBody>
          <a:bodyPr>
            <a:normAutofit lnSpcReduction="10000"/>
          </a:bodyPr>
          <a:lstStyle/>
          <a:p>
            <a:pPr marL="365760" indent="-256032">
              <a:buFont typeface="Wingdings" pitchFamily="2" charset="2"/>
              <a:buChar char="Ø"/>
              <a:defRPr/>
            </a:pPr>
            <a:endParaRPr lang="en-GB" sz="2800" dirty="0" smtClean="0">
              <a:latin typeface="+mj-lt"/>
            </a:endParaRPr>
          </a:p>
          <a:p>
            <a:pPr marL="365760" indent="-256032">
              <a:buFont typeface="Wingdings" pitchFamily="2" charset="2"/>
              <a:buChar char="Ø"/>
              <a:defRPr/>
            </a:pPr>
            <a:r>
              <a:rPr lang="en-GB" sz="2800" dirty="0" smtClean="0">
                <a:latin typeface="+mj-lt"/>
              </a:rPr>
              <a:t>Sub-speciality of clinical psychology</a:t>
            </a:r>
          </a:p>
          <a:p>
            <a:pPr marL="365760" indent="-256032" eaLnBrk="1" fontAlgn="auto" hangingPunct="1">
              <a:spcAft>
                <a:spcPts val="0"/>
              </a:spcAft>
              <a:buFont typeface="Wingdings" pitchFamily="2" charset="2"/>
              <a:buChar char="Ø"/>
              <a:defRPr/>
            </a:pPr>
            <a:endParaRPr lang="en-GB" sz="2800" dirty="0" smtClean="0">
              <a:latin typeface="+mj-lt"/>
            </a:endParaRPr>
          </a:p>
          <a:p>
            <a:pPr marL="365760" indent="-256032" eaLnBrk="1" fontAlgn="auto" hangingPunct="1">
              <a:spcAft>
                <a:spcPts val="0"/>
              </a:spcAft>
              <a:buFont typeface="Wingdings" pitchFamily="2" charset="2"/>
              <a:buChar char="Ø"/>
              <a:defRPr/>
            </a:pPr>
            <a:r>
              <a:rPr lang="en-GB" sz="2800" dirty="0" smtClean="0">
                <a:latin typeface="+mj-lt"/>
              </a:rPr>
              <a:t>Study </a:t>
            </a:r>
            <a:r>
              <a:rPr lang="en-GB" sz="2800" dirty="0">
                <a:latin typeface="+mj-lt"/>
              </a:rPr>
              <a:t>of </a:t>
            </a:r>
            <a:r>
              <a:rPr lang="en-GB" sz="2800" dirty="0" smtClean="0">
                <a:latin typeface="+mj-lt"/>
              </a:rPr>
              <a:t>brain-behaviour </a:t>
            </a:r>
            <a:r>
              <a:rPr lang="en-GB" sz="2800" dirty="0">
                <a:latin typeface="+mj-lt"/>
              </a:rPr>
              <a:t>relationships</a:t>
            </a:r>
          </a:p>
          <a:p>
            <a:pPr marL="109728" indent="0" eaLnBrk="1" fontAlgn="auto" hangingPunct="1">
              <a:spcAft>
                <a:spcPts val="0"/>
              </a:spcAft>
              <a:buFont typeface="Wingdings" pitchFamily="2" charset="2"/>
              <a:buChar char="Ø"/>
              <a:defRPr/>
            </a:pPr>
            <a:endParaRPr lang="en-GB" sz="2800" dirty="0" smtClean="0">
              <a:latin typeface="+mj-lt"/>
            </a:endParaRPr>
          </a:p>
          <a:p>
            <a:pPr marL="365760" indent="-256032" eaLnBrk="1" fontAlgn="auto" hangingPunct="1">
              <a:spcAft>
                <a:spcPts val="0"/>
              </a:spcAft>
              <a:buFont typeface="Wingdings" pitchFamily="2" charset="2"/>
              <a:buChar char="Ø"/>
              <a:defRPr/>
            </a:pPr>
            <a:r>
              <a:rPr lang="en-GB" sz="2800" dirty="0" smtClean="0">
                <a:latin typeface="+mj-lt"/>
              </a:rPr>
              <a:t>Assessment</a:t>
            </a:r>
            <a:r>
              <a:rPr lang="en-GB" sz="2800" dirty="0">
                <a:latin typeface="+mj-lt"/>
              </a:rPr>
              <a:t>, management, and </a:t>
            </a:r>
            <a:r>
              <a:rPr lang="en-GB" sz="2800" dirty="0" smtClean="0">
                <a:latin typeface="+mj-lt"/>
              </a:rPr>
              <a:t>treatment/ rehabilitation</a:t>
            </a:r>
            <a:endParaRPr lang="en-GB" sz="2800" dirty="0">
              <a:latin typeface="+mj-lt"/>
            </a:endParaRPr>
          </a:p>
          <a:p>
            <a:pPr marL="109728" indent="0" algn="r" eaLnBrk="1" fontAlgn="auto" hangingPunct="1">
              <a:spcAft>
                <a:spcPts val="0"/>
              </a:spcAft>
              <a:buFont typeface="Wingdings 3"/>
              <a:buNone/>
              <a:defRPr/>
            </a:pPr>
            <a:r>
              <a:rPr lang="en-GB" dirty="0"/>
              <a:t>	</a:t>
            </a:r>
          </a:p>
        </p:txBody>
      </p:sp>
      <p:sp>
        <p:nvSpPr>
          <p:cNvPr id="3" name="Title 2"/>
          <p:cNvSpPr>
            <a:spLocks noGrp="1"/>
          </p:cNvSpPr>
          <p:nvPr>
            <p:ph type="title"/>
          </p:nvPr>
        </p:nvSpPr>
        <p:spPr>
          <a:xfrm>
            <a:off x="349816" y="499653"/>
            <a:ext cx="8229600" cy="780696"/>
          </a:xfrm>
        </p:spPr>
        <p:txBody>
          <a:bodyPr>
            <a:noAutofit/>
          </a:bodyPr>
          <a:lstStyle/>
          <a:p>
            <a:pPr eaLnBrk="1" fontAlgn="auto" hangingPunct="1">
              <a:spcAft>
                <a:spcPts val="0"/>
              </a:spcAft>
              <a:defRPr/>
            </a:pPr>
            <a:r>
              <a:rPr lang="en-GB" dirty="0"/>
              <a:t>What is neuropsychology?</a:t>
            </a:r>
          </a:p>
        </p:txBody>
      </p:sp>
      <p:pic>
        <p:nvPicPr>
          <p:cNvPr id="10244" name="Picture 3"/>
          <p:cNvPicPr>
            <a:picLocks noChangeAspect="1"/>
          </p:cNvPicPr>
          <p:nvPr/>
        </p:nvPicPr>
        <p:blipFill>
          <a:blip r:embed="rId3" cstate="print"/>
          <a:srcRect/>
          <a:stretch>
            <a:fillRect/>
          </a:stretch>
        </p:blipFill>
        <p:spPr bwMode="auto">
          <a:xfrm>
            <a:off x="5868144" y="3429000"/>
            <a:ext cx="2879725" cy="2519363"/>
          </a:xfrm>
          <a:prstGeom prst="rect">
            <a:avLst/>
          </a:prstGeom>
          <a:noFill/>
          <a:ln w="9525">
            <a:noFill/>
            <a:miter lim="800000"/>
            <a:headEnd/>
            <a:tailEnd/>
          </a:ln>
        </p:spPr>
      </p:pic>
    </p:spTree>
    <p:extLst>
      <p:ext uri="{BB962C8B-B14F-4D97-AF65-F5344CB8AC3E}">
        <p14:creationId xmlns:p14="http://schemas.microsoft.com/office/powerpoint/2010/main" val="34713697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45251833"/>
              </p:ext>
            </p:extLst>
          </p:nvPr>
        </p:nvGraphicFramePr>
        <p:xfrm>
          <a:off x="467544" y="2060848"/>
          <a:ext cx="8136903" cy="2552403"/>
        </p:xfrm>
        <a:graphic>
          <a:graphicData uri="http://schemas.openxmlformats.org/drawingml/2006/table">
            <a:tbl>
              <a:tblPr bandRow="1">
                <a:tableStyleId>{5C22544A-7EE6-4342-B048-85BDC9FD1C3A}</a:tableStyleId>
              </a:tblPr>
              <a:tblGrid>
                <a:gridCol w="1152128"/>
                <a:gridCol w="3672408"/>
                <a:gridCol w="3312367"/>
              </a:tblGrid>
              <a:tr h="1117500">
                <a:tc>
                  <a:txBody>
                    <a:bodyPr/>
                    <a:lstStyle/>
                    <a:p>
                      <a:r>
                        <a:rPr lang="en-GB" b="1" dirty="0" smtClean="0">
                          <a:latin typeface="+mj-lt"/>
                        </a:rPr>
                        <a:t>MMSE</a:t>
                      </a:r>
                      <a:endParaRPr lang="en-GB" b="1" dirty="0">
                        <a:latin typeface="+mj-lt"/>
                      </a:endParaRPr>
                    </a:p>
                  </a:txBody>
                  <a:tcPr/>
                </a:tc>
                <a:tc>
                  <a:txBody>
                    <a:bodyPr/>
                    <a:lstStyle/>
                    <a:p>
                      <a:r>
                        <a:rPr lang="en-GB" dirty="0" smtClean="0">
                          <a:latin typeface="+mj-lt"/>
                        </a:rPr>
                        <a:t>Brief to administer</a:t>
                      </a:r>
                    </a:p>
                    <a:p>
                      <a:r>
                        <a:rPr lang="en-GB" dirty="0" smtClean="0">
                          <a:latin typeface="+mj-lt"/>
                        </a:rPr>
                        <a:t>Familiar</a:t>
                      </a:r>
                      <a:r>
                        <a:rPr lang="en-GB" baseline="0" dirty="0" smtClean="0">
                          <a:latin typeface="+mj-lt"/>
                        </a:rPr>
                        <a:t> to wide audience</a:t>
                      </a:r>
                      <a:endParaRPr lang="en-GB" dirty="0">
                        <a:latin typeface="+mj-lt"/>
                      </a:endParaRPr>
                    </a:p>
                  </a:txBody>
                  <a:tcPr/>
                </a:tc>
                <a:tc>
                  <a:txBody>
                    <a:bodyPr/>
                    <a:lstStyle/>
                    <a:p>
                      <a:r>
                        <a:rPr lang="en-GB" dirty="0" smtClean="0">
                          <a:latin typeface="+mj-lt"/>
                        </a:rPr>
                        <a:t>Developed for dementia</a:t>
                      </a:r>
                    </a:p>
                    <a:p>
                      <a:r>
                        <a:rPr lang="en-GB" dirty="0" smtClean="0">
                          <a:latin typeface="+mj-lt"/>
                        </a:rPr>
                        <a:t>Only sensitive</a:t>
                      </a:r>
                      <a:r>
                        <a:rPr lang="en-GB" baseline="0" dirty="0" smtClean="0">
                          <a:latin typeface="+mj-lt"/>
                        </a:rPr>
                        <a:t> to limited range of cognitive deficits</a:t>
                      </a:r>
                      <a:endParaRPr lang="en-GB" dirty="0">
                        <a:latin typeface="+mj-lt"/>
                      </a:endParaRPr>
                    </a:p>
                  </a:txBody>
                  <a:tcPr/>
                </a:tc>
              </a:tr>
              <a:tr h="856104">
                <a:tc>
                  <a:txBody>
                    <a:bodyPr/>
                    <a:lstStyle/>
                    <a:p>
                      <a:r>
                        <a:rPr lang="en-GB" b="1" dirty="0" err="1" smtClean="0">
                          <a:latin typeface="+mj-lt"/>
                        </a:rPr>
                        <a:t>MoCA</a:t>
                      </a:r>
                      <a:endParaRPr lang="en-GB" b="1" dirty="0">
                        <a:latin typeface="+mj-lt"/>
                      </a:endParaRPr>
                    </a:p>
                  </a:txBody>
                  <a:tcPr/>
                </a:tc>
                <a:tc>
                  <a:txBody>
                    <a:bodyPr/>
                    <a:lstStyle/>
                    <a:p>
                      <a:r>
                        <a:rPr lang="en-GB" dirty="0" smtClean="0">
                          <a:latin typeface="+mj-lt"/>
                        </a:rPr>
                        <a:t>Brief,</a:t>
                      </a:r>
                      <a:r>
                        <a:rPr lang="en-GB" baseline="0" dirty="0" smtClean="0">
                          <a:latin typeface="+mj-lt"/>
                        </a:rPr>
                        <a:t> freely available</a:t>
                      </a:r>
                    </a:p>
                    <a:p>
                      <a:r>
                        <a:rPr lang="en-GB" baseline="0" dirty="0" smtClean="0">
                          <a:latin typeface="+mj-lt"/>
                        </a:rPr>
                        <a:t>Translated into number of languages</a:t>
                      </a:r>
                      <a:endParaRPr lang="en-GB" dirty="0">
                        <a:latin typeface="+mj-lt"/>
                      </a:endParaRPr>
                    </a:p>
                  </a:txBody>
                  <a:tcPr/>
                </a:tc>
                <a:tc>
                  <a:txBody>
                    <a:bodyPr/>
                    <a:lstStyle/>
                    <a:p>
                      <a:r>
                        <a:rPr lang="en-GB" dirty="0" smtClean="0">
                          <a:latin typeface="+mj-lt"/>
                        </a:rPr>
                        <a:t>Developed</a:t>
                      </a:r>
                      <a:r>
                        <a:rPr lang="en-GB" baseline="0" dirty="0" smtClean="0">
                          <a:latin typeface="+mj-lt"/>
                        </a:rPr>
                        <a:t> for dementia</a:t>
                      </a:r>
                    </a:p>
                    <a:p>
                      <a:r>
                        <a:rPr lang="en-GB" baseline="0" dirty="0" smtClean="0">
                          <a:latin typeface="+mj-lt"/>
                        </a:rPr>
                        <a:t>Growing evidence for  use in TBI</a:t>
                      </a:r>
                    </a:p>
                  </a:txBody>
                  <a:tcPr/>
                </a:tc>
              </a:tr>
              <a:tr h="578799">
                <a:tc>
                  <a:txBody>
                    <a:bodyPr/>
                    <a:lstStyle/>
                    <a:p>
                      <a:r>
                        <a:rPr lang="en-GB" b="1" dirty="0" smtClean="0">
                          <a:latin typeface="+mj-lt"/>
                        </a:rPr>
                        <a:t>ACE-III</a:t>
                      </a:r>
                      <a:endParaRPr lang="en-GB" b="1" dirty="0">
                        <a:latin typeface="+mj-lt"/>
                      </a:endParaRPr>
                    </a:p>
                  </a:txBody>
                  <a:tcPr/>
                </a:tc>
                <a:tc>
                  <a:txBody>
                    <a:bodyPr/>
                    <a:lstStyle/>
                    <a:p>
                      <a:r>
                        <a:rPr lang="en-GB" dirty="0" smtClean="0">
                          <a:latin typeface="+mj-lt"/>
                        </a:rPr>
                        <a:t>Covers range of domains</a:t>
                      </a:r>
                    </a:p>
                    <a:p>
                      <a:r>
                        <a:rPr lang="en-GB" dirty="0" smtClean="0">
                          <a:latin typeface="+mj-lt"/>
                        </a:rPr>
                        <a:t>Freely</a:t>
                      </a:r>
                      <a:r>
                        <a:rPr lang="en-GB" baseline="0" dirty="0" smtClean="0">
                          <a:latin typeface="+mj-lt"/>
                        </a:rPr>
                        <a:t> available</a:t>
                      </a:r>
                      <a:endParaRPr lang="en-GB" dirty="0">
                        <a:latin typeface="+mj-lt"/>
                      </a:endParaRPr>
                    </a:p>
                  </a:txBody>
                  <a:tcPr/>
                </a:tc>
                <a:tc>
                  <a:txBody>
                    <a:bodyPr/>
                    <a:lstStyle/>
                    <a:p>
                      <a:r>
                        <a:rPr lang="en-GB" dirty="0" smtClean="0">
                          <a:latin typeface="+mj-lt"/>
                        </a:rPr>
                        <a:t>Some validation for use in TBI</a:t>
                      </a:r>
                      <a:endParaRPr lang="en-GB" dirty="0">
                        <a:latin typeface="+mj-lt"/>
                      </a:endParaRPr>
                    </a:p>
                  </a:txBody>
                  <a:tcPr/>
                </a:tc>
              </a:tr>
            </a:tbl>
          </a:graphicData>
        </a:graphic>
      </p:graphicFrame>
      <p:sp>
        <p:nvSpPr>
          <p:cNvPr id="3" name="Title 2"/>
          <p:cNvSpPr>
            <a:spLocks noGrp="1"/>
          </p:cNvSpPr>
          <p:nvPr>
            <p:ph type="title"/>
          </p:nvPr>
        </p:nvSpPr>
        <p:spPr>
          <a:xfrm>
            <a:off x="467544" y="332656"/>
            <a:ext cx="8229600" cy="1143000"/>
          </a:xfrm>
        </p:spPr>
        <p:txBody>
          <a:bodyPr/>
          <a:lstStyle/>
          <a:p>
            <a:r>
              <a:rPr lang="en-GB" dirty="0" smtClean="0"/>
              <a:t>Screening Tools</a:t>
            </a:r>
            <a:endParaRPr lang="en-GB" dirty="0"/>
          </a:p>
        </p:txBody>
      </p:sp>
    </p:spTree>
    <p:extLst>
      <p:ext uri="{BB962C8B-B14F-4D97-AF65-F5344CB8AC3E}">
        <p14:creationId xmlns:p14="http://schemas.microsoft.com/office/powerpoint/2010/main" val="3225227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Glasgow Coma Scale</a:t>
            </a:r>
            <a:endParaRPr lang="en-GB" dirty="0"/>
          </a:p>
        </p:txBody>
      </p:sp>
      <p:sp>
        <p:nvSpPr>
          <p:cNvPr id="3" name="Content Placeholder 2"/>
          <p:cNvSpPr>
            <a:spLocks noGrp="1"/>
          </p:cNvSpPr>
          <p:nvPr>
            <p:ph idx="1"/>
          </p:nvPr>
        </p:nvSpPr>
        <p:spPr/>
        <p:txBody>
          <a:bodyPr>
            <a:normAutofit fontScale="70000" lnSpcReduction="20000"/>
          </a:bodyPr>
          <a:lstStyle/>
          <a:p>
            <a:pPr lvl="1">
              <a:lnSpc>
                <a:spcPct val="150000"/>
              </a:lnSpc>
              <a:buFont typeface="Wingdings" pitchFamily="2" charset="2"/>
              <a:buChar char="Ø"/>
            </a:pPr>
            <a:r>
              <a:rPr lang="en-GB" altLang="en-US" sz="2500" dirty="0" smtClean="0">
                <a:latin typeface="+mj-lt"/>
              </a:rPr>
              <a:t>Eyes = 4</a:t>
            </a:r>
          </a:p>
          <a:p>
            <a:pPr lvl="2">
              <a:lnSpc>
                <a:spcPct val="150000"/>
              </a:lnSpc>
              <a:buFont typeface="Wingdings" pitchFamily="2" charset="2"/>
              <a:buChar char="Ø"/>
            </a:pPr>
            <a:r>
              <a:rPr lang="en-GB" altLang="en-US" sz="2200" dirty="0" smtClean="0">
                <a:latin typeface="+mj-lt"/>
              </a:rPr>
              <a:t>Open before stimulus </a:t>
            </a:r>
          </a:p>
          <a:p>
            <a:pPr lvl="2">
              <a:lnSpc>
                <a:spcPct val="150000"/>
              </a:lnSpc>
              <a:buFont typeface="Wingdings" pitchFamily="2" charset="2"/>
              <a:buChar char="Ø"/>
            </a:pPr>
            <a:r>
              <a:rPr lang="en-GB" altLang="en-US" sz="2200" dirty="0" smtClean="0">
                <a:latin typeface="+mj-lt"/>
              </a:rPr>
              <a:t>After spoken to or shouted at</a:t>
            </a:r>
          </a:p>
          <a:p>
            <a:pPr lvl="2">
              <a:lnSpc>
                <a:spcPct val="150000"/>
              </a:lnSpc>
              <a:buFont typeface="Wingdings" pitchFamily="2" charset="2"/>
              <a:buChar char="Ø"/>
            </a:pPr>
            <a:r>
              <a:rPr lang="en-GB" altLang="en-US" sz="2200" dirty="0" smtClean="0">
                <a:latin typeface="+mj-lt"/>
              </a:rPr>
              <a:t>After finger tip stimulus</a:t>
            </a:r>
          </a:p>
          <a:p>
            <a:pPr lvl="2">
              <a:lnSpc>
                <a:spcPct val="150000"/>
              </a:lnSpc>
              <a:buFont typeface="Wingdings" pitchFamily="2" charset="2"/>
              <a:buChar char="Ø"/>
            </a:pPr>
            <a:r>
              <a:rPr lang="en-GB" altLang="en-US" sz="2200" dirty="0" smtClean="0">
                <a:latin typeface="+mj-lt"/>
              </a:rPr>
              <a:t>No opening at any time</a:t>
            </a:r>
          </a:p>
          <a:p>
            <a:pPr lvl="1">
              <a:lnSpc>
                <a:spcPct val="150000"/>
              </a:lnSpc>
              <a:buFont typeface="Wingdings" pitchFamily="2" charset="2"/>
              <a:buChar char="Ø"/>
            </a:pPr>
            <a:r>
              <a:rPr lang="en-GB" altLang="en-US" sz="2500" dirty="0" smtClean="0">
                <a:latin typeface="+mj-lt"/>
              </a:rPr>
              <a:t>Voice = 5</a:t>
            </a:r>
          </a:p>
          <a:p>
            <a:pPr lvl="2">
              <a:lnSpc>
                <a:spcPct val="150000"/>
              </a:lnSpc>
              <a:buFont typeface="Wingdings" pitchFamily="2" charset="2"/>
              <a:buChar char="Ø"/>
            </a:pPr>
            <a:r>
              <a:rPr lang="en-GB" altLang="en-US" sz="2200" dirty="0" smtClean="0">
                <a:latin typeface="+mj-lt"/>
              </a:rPr>
              <a:t>Correctly gives basic orientation information</a:t>
            </a:r>
          </a:p>
          <a:p>
            <a:pPr lvl="2">
              <a:lnSpc>
                <a:spcPct val="150000"/>
              </a:lnSpc>
              <a:buFont typeface="Wingdings" pitchFamily="2" charset="2"/>
              <a:buChar char="Ø"/>
            </a:pPr>
            <a:r>
              <a:rPr lang="en-GB" altLang="en-US" sz="2200" dirty="0" smtClean="0">
                <a:latin typeface="+mj-lt"/>
              </a:rPr>
              <a:t>Not oriented but communicating coherently</a:t>
            </a:r>
          </a:p>
          <a:p>
            <a:pPr lvl="2">
              <a:lnSpc>
                <a:spcPct val="150000"/>
              </a:lnSpc>
              <a:buFont typeface="Wingdings" pitchFamily="2" charset="2"/>
              <a:buChar char="Ø"/>
            </a:pPr>
            <a:r>
              <a:rPr lang="en-GB" altLang="en-US" sz="2200" dirty="0" err="1" smtClean="0">
                <a:latin typeface="+mj-lt"/>
              </a:rPr>
              <a:t>Intellible</a:t>
            </a:r>
            <a:r>
              <a:rPr lang="en-GB" altLang="en-US" sz="2200" dirty="0" smtClean="0">
                <a:latin typeface="+mj-lt"/>
              </a:rPr>
              <a:t> single words</a:t>
            </a:r>
          </a:p>
          <a:p>
            <a:pPr lvl="2">
              <a:lnSpc>
                <a:spcPct val="150000"/>
              </a:lnSpc>
              <a:buFont typeface="Wingdings" pitchFamily="2" charset="2"/>
              <a:buChar char="Ø"/>
            </a:pPr>
            <a:r>
              <a:rPr lang="en-GB" altLang="en-US" sz="2200" dirty="0" smtClean="0">
                <a:latin typeface="+mj-lt"/>
              </a:rPr>
              <a:t>No audible response</a:t>
            </a:r>
          </a:p>
          <a:p>
            <a:pPr>
              <a:buNone/>
            </a:pPr>
            <a:r>
              <a:rPr lang="en-GB" dirty="0" smtClean="0"/>
              <a:t>	</a:t>
            </a:r>
            <a:endParaRPr lang="en-GB" dirty="0"/>
          </a:p>
        </p:txBody>
      </p:sp>
      <p:sp>
        <p:nvSpPr>
          <p:cNvPr id="4" name="Content Placeholder 3"/>
          <p:cNvSpPr>
            <a:spLocks noGrp="1"/>
          </p:cNvSpPr>
          <p:nvPr>
            <p:ph idx="12"/>
          </p:nvPr>
        </p:nvSpPr>
        <p:spPr/>
        <p:txBody>
          <a:bodyPr>
            <a:normAutofit/>
          </a:bodyPr>
          <a:lstStyle/>
          <a:p>
            <a:pPr lvl="1">
              <a:lnSpc>
                <a:spcPct val="150000"/>
              </a:lnSpc>
              <a:buFont typeface="Wingdings" pitchFamily="2" charset="2"/>
              <a:buChar char="Ø"/>
            </a:pPr>
            <a:r>
              <a:rPr lang="en-GB" altLang="en-US" dirty="0" smtClean="0">
                <a:latin typeface="+mj-lt"/>
              </a:rPr>
              <a:t>Motor = 6</a:t>
            </a:r>
          </a:p>
          <a:p>
            <a:pPr lvl="2">
              <a:lnSpc>
                <a:spcPct val="150000"/>
              </a:lnSpc>
              <a:buFont typeface="Wingdings" pitchFamily="2" charset="2"/>
              <a:buChar char="Ø"/>
            </a:pPr>
            <a:r>
              <a:rPr lang="en-GB" altLang="en-US" dirty="0" smtClean="0">
                <a:latin typeface="+mj-lt"/>
              </a:rPr>
              <a:t>Obeys commands</a:t>
            </a:r>
          </a:p>
          <a:p>
            <a:pPr lvl="2">
              <a:lnSpc>
                <a:spcPct val="150000"/>
              </a:lnSpc>
              <a:buFont typeface="Wingdings" pitchFamily="2" charset="2"/>
              <a:buChar char="Ø"/>
            </a:pPr>
            <a:r>
              <a:rPr lang="en-GB" altLang="en-US" dirty="0" smtClean="0">
                <a:latin typeface="+mj-lt"/>
              </a:rPr>
              <a:t>Localising</a:t>
            </a:r>
          </a:p>
          <a:p>
            <a:pPr lvl="2">
              <a:lnSpc>
                <a:spcPct val="150000"/>
              </a:lnSpc>
              <a:buFont typeface="Wingdings" pitchFamily="2" charset="2"/>
              <a:buChar char="Ø"/>
            </a:pPr>
            <a:r>
              <a:rPr lang="en-GB" altLang="en-US" dirty="0" smtClean="0">
                <a:latin typeface="+mj-lt"/>
              </a:rPr>
              <a:t>Bends arm at elbow – normal flexion </a:t>
            </a:r>
          </a:p>
          <a:p>
            <a:pPr lvl="2">
              <a:lnSpc>
                <a:spcPct val="150000"/>
              </a:lnSpc>
              <a:buFont typeface="Wingdings" pitchFamily="2" charset="2"/>
              <a:buChar char="Ø"/>
            </a:pPr>
            <a:r>
              <a:rPr lang="en-GB" altLang="en-US" dirty="0" smtClean="0">
                <a:latin typeface="+mj-lt"/>
              </a:rPr>
              <a:t>Bends arm at elbow – abnormal flexion</a:t>
            </a:r>
          </a:p>
          <a:p>
            <a:pPr lvl="2">
              <a:lnSpc>
                <a:spcPct val="150000"/>
              </a:lnSpc>
              <a:buFont typeface="Wingdings" pitchFamily="2" charset="2"/>
              <a:buChar char="Ø"/>
            </a:pPr>
            <a:r>
              <a:rPr lang="en-GB" altLang="en-US" dirty="0" smtClean="0">
                <a:latin typeface="+mj-lt"/>
              </a:rPr>
              <a:t>Extends arm at elbow</a:t>
            </a:r>
          </a:p>
          <a:p>
            <a:pPr lvl="2">
              <a:lnSpc>
                <a:spcPct val="150000"/>
              </a:lnSpc>
              <a:buFont typeface="Wingdings" pitchFamily="2" charset="2"/>
              <a:buChar char="Ø"/>
            </a:pPr>
            <a:r>
              <a:rPr lang="en-GB" altLang="en-US" dirty="0" smtClean="0">
                <a:latin typeface="+mj-lt"/>
              </a:rPr>
              <a:t>No movement</a:t>
            </a:r>
          </a:p>
          <a:p>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996720"/>
          </a:xfrm>
        </p:spPr>
        <p:txBody>
          <a:bodyPr>
            <a:normAutofit/>
          </a:bodyPr>
          <a:lstStyle/>
          <a:p>
            <a:r>
              <a:rPr lang="en-GB" dirty="0" smtClean="0"/>
              <a:t>Post-traumatic Amnesia (PTA) </a:t>
            </a:r>
            <a:endParaRPr lang="en-GB" dirty="0"/>
          </a:p>
        </p:txBody>
      </p:sp>
      <p:sp>
        <p:nvSpPr>
          <p:cNvPr id="3" name="Content Placeholder 2"/>
          <p:cNvSpPr>
            <a:spLocks noGrp="1"/>
          </p:cNvSpPr>
          <p:nvPr>
            <p:ph idx="1"/>
          </p:nvPr>
        </p:nvSpPr>
        <p:spPr/>
        <p:txBody>
          <a:bodyPr>
            <a:normAutofit/>
          </a:bodyPr>
          <a:lstStyle/>
          <a:p>
            <a:pPr>
              <a:lnSpc>
                <a:spcPct val="80000"/>
              </a:lnSpc>
              <a:buFont typeface="Wingdings" pitchFamily="2" charset="2"/>
              <a:buChar char="Ø"/>
            </a:pPr>
            <a:r>
              <a:rPr lang="en-GB" altLang="en-US" sz="2800" dirty="0" smtClean="0">
                <a:latin typeface="+mj-lt"/>
              </a:rPr>
              <a:t>State of disorientation and impaired new learning following TBI. </a:t>
            </a:r>
          </a:p>
          <a:p>
            <a:pPr>
              <a:lnSpc>
                <a:spcPct val="80000"/>
              </a:lnSpc>
              <a:buFont typeface="Wingdings" pitchFamily="2" charset="2"/>
              <a:buChar char="Ø"/>
            </a:pPr>
            <a:endParaRPr lang="en-GB" altLang="en-US" sz="2800" dirty="0" smtClean="0">
              <a:latin typeface="+mj-lt"/>
            </a:endParaRPr>
          </a:p>
          <a:p>
            <a:pPr>
              <a:lnSpc>
                <a:spcPct val="80000"/>
              </a:lnSpc>
              <a:buFont typeface="Wingdings" pitchFamily="2" charset="2"/>
              <a:buChar char="Ø"/>
            </a:pPr>
            <a:r>
              <a:rPr lang="en-GB" altLang="en-US" sz="2800" dirty="0" smtClean="0">
                <a:latin typeface="+mj-lt"/>
              </a:rPr>
              <a:t>One measure of severity in TBI. </a:t>
            </a:r>
          </a:p>
          <a:p>
            <a:pPr>
              <a:lnSpc>
                <a:spcPct val="80000"/>
              </a:lnSpc>
              <a:buFont typeface="Wingdings" pitchFamily="2" charset="2"/>
              <a:buChar char="Ø"/>
            </a:pPr>
            <a:endParaRPr lang="en-GB" altLang="en-US" dirty="0" smtClean="0">
              <a:latin typeface="+mj-lt"/>
            </a:endParaRPr>
          </a:p>
          <a:p>
            <a:pPr>
              <a:lnSpc>
                <a:spcPct val="80000"/>
              </a:lnSpc>
              <a:buFont typeface="Wingdings" pitchFamily="2" charset="2"/>
              <a:buChar char="Ø"/>
            </a:pPr>
            <a:r>
              <a:rPr lang="en-GB" altLang="en-US" sz="2800" dirty="0" smtClean="0">
                <a:latin typeface="+mj-lt"/>
              </a:rPr>
              <a:t>Measures: </a:t>
            </a:r>
          </a:p>
          <a:p>
            <a:pPr lvl="1">
              <a:lnSpc>
                <a:spcPct val="80000"/>
              </a:lnSpc>
              <a:buFont typeface="Wingdings" pitchFamily="2" charset="2"/>
              <a:buChar char="Ø"/>
            </a:pPr>
            <a:r>
              <a:rPr lang="en-GB" altLang="en-US" dirty="0" smtClean="0">
                <a:latin typeface="+mj-lt"/>
              </a:rPr>
              <a:t>Galveston Orientation and Amnesia Test, </a:t>
            </a:r>
            <a:r>
              <a:rPr lang="en-GB" altLang="en-US" dirty="0" err="1" smtClean="0">
                <a:latin typeface="+mj-lt"/>
              </a:rPr>
              <a:t>Westmead</a:t>
            </a:r>
            <a:r>
              <a:rPr lang="en-GB" altLang="en-US" dirty="0" smtClean="0">
                <a:latin typeface="+mj-lt"/>
              </a:rPr>
              <a:t> Post-Traumatic Amnesia Scale, Orientation Log </a:t>
            </a:r>
          </a:p>
          <a:p>
            <a:pPr>
              <a:lnSpc>
                <a:spcPct val="80000"/>
              </a:lnSpc>
              <a:buFont typeface="Wingdings" pitchFamily="2" charset="2"/>
              <a:buChar char="Ø"/>
            </a:pPr>
            <a:endParaRPr lang="en-GB" altLang="en-US" dirty="0" smtClean="0">
              <a:latin typeface="+mj-lt"/>
            </a:endParaRPr>
          </a:p>
          <a:p>
            <a:pPr>
              <a:lnSpc>
                <a:spcPct val="80000"/>
              </a:lnSpc>
              <a:buFont typeface="Wingdings" pitchFamily="2" charset="2"/>
              <a:buChar char="Ø"/>
            </a:pPr>
            <a:r>
              <a:rPr lang="en-GB" altLang="en-US" sz="2800" dirty="0" smtClean="0">
                <a:latin typeface="+mj-lt"/>
              </a:rPr>
              <a:t>Challenging behaviour: </a:t>
            </a:r>
          </a:p>
          <a:p>
            <a:pPr lvl="1">
              <a:lnSpc>
                <a:spcPct val="80000"/>
              </a:lnSpc>
              <a:buFont typeface="Wingdings" pitchFamily="2" charset="2"/>
              <a:buChar char="Ø"/>
            </a:pPr>
            <a:r>
              <a:rPr lang="en-GB" altLang="en-US" dirty="0" smtClean="0">
                <a:latin typeface="+mj-lt"/>
              </a:rPr>
              <a:t>Agitation, </a:t>
            </a:r>
            <a:r>
              <a:rPr lang="en-GB" altLang="en-US" dirty="0" err="1" smtClean="0">
                <a:latin typeface="+mj-lt"/>
              </a:rPr>
              <a:t>disinhibition</a:t>
            </a:r>
            <a:r>
              <a:rPr lang="en-GB" altLang="en-US" dirty="0" smtClean="0">
                <a:latin typeface="+mj-lt"/>
              </a:rPr>
              <a:t>, wandering. </a:t>
            </a:r>
          </a:p>
          <a:p>
            <a:endParaRPr lang="en-GB" dirty="0"/>
          </a:p>
        </p:txBody>
      </p:sp>
    </p:spTree>
    <p:extLst>
      <p:ext uri="{BB962C8B-B14F-4D97-AF65-F5344CB8AC3E}">
        <p14:creationId xmlns:p14="http://schemas.microsoft.com/office/powerpoint/2010/main" val="3462895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36104"/>
          </a:xfrm>
        </p:spPr>
        <p:txBody>
          <a:bodyPr>
            <a:normAutofit/>
          </a:bodyPr>
          <a:lstStyle/>
          <a:p>
            <a:r>
              <a:rPr lang="en-GB" dirty="0" smtClean="0"/>
              <a:t>Management of PTA </a:t>
            </a:r>
            <a:endParaRPr lang="en-GB" dirty="0"/>
          </a:p>
        </p:txBody>
      </p:sp>
      <p:sp>
        <p:nvSpPr>
          <p:cNvPr id="3" name="Content Placeholder 2"/>
          <p:cNvSpPr>
            <a:spLocks noGrp="1"/>
          </p:cNvSpPr>
          <p:nvPr>
            <p:ph idx="1"/>
          </p:nvPr>
        </p:nvSpPr>
        <p:spPr>
          <a:xfrm>
            <a:off x="467544" y="1700808"/>
            <a:ext cx="8229600" cy="4896544"/>
          </a:xfrm>
        </p:spPr>
        <p:txBody>
          <a:bodyPr>
            <a:normAutofit/>
          </a:bodyPr>
          <a:lstStyle/>
          <a:p>
            <a:pPr>
              <a:lnSpc>
                <a:spcPct val="150000"/>
              </a:lnSpc>
              <a:buFont typeface="Wingdings" pitchFamily="2" charset="2"/>
              <a:buChar char="Ø"/>
            </a:pPr>
            <a:r>
              <a:rPr lang="en-GB" altLang="en-US" sz="2800" dirty="0" smtClean="0">
                <a:latin typeface="+mj-lt"/>
              </a:rPr>
              <a:t>Create a safe environment </a:t>
            </a:r>
          </a:p>
          <a:p>
            <a:pPr>
              <a:lnSpc>
                <a:spcPct val="150000"/>
              </a:lnSpc>
              <a:buFont typeface="Wingdings" pitchFamily="2" charset="2"/>
              <a:buChar char="Ø"/>
            </a:pPr>
            <a:r>
              <a:rPr lang="en-GB" altLang="en-US" sz="2800" dirty="0" smtClean="0">
                <a:latin typeface="+mj-lt"/>
              </a:rPr>
              <a:t>Reduce stimulation </a:t>
            </a:r>
          </a:p>
          <a:p>
            <a:pPr>
              <a:lnSpc>
                <a:spcPct val="150000"/>
              </a:lnSpc>
              <a:buFont typeface="Wingdings" pitchFamily="2" charset="2"/>
              <a:buChar char="Ø"/>
            </a:pPr>
            <a:r>
              <a:rPr lang="en-GB" altLang="en-US" sz="2800" dirty="0" smtClean="0">
                <a:latin typeface="+mj-lt"/>
              </a:rPr>
              <a:t>Orientation boards; Key injury information</a:t>
            </a:r>
          </a:p>
          <a:p>
            <a:pPr>
              <a:lnSpc>
                <a:spcPct val="150000"/>
              </a:lnSpc>
              <a:buFont typeface="Wingdings" pitchFamily="2" charset="2"/>
              <a:buChar char="Ø"/>
            </a:pPr>
            <a:r>
              <a:rPr lang="en-GB" altLang="en-US" sz="2800" dirty="0" smtClean="0">
                <a:latin typeface="+mj-lt"/>
              </a:rPr>
              <a:t>Visitors log </a:t>
            </a:r>
          </a:p>
          <a:p>
            <a:pPr>
              <a:lnSpc>
                <a:spcPct val="150000"/>
              </a:lnSpc>
              <a:buFont typeface="Wingdings" pitchFamily="2" charset="2"/>
              <a:buChar char="Ø"/>
            </a:pPr>
            <a:r>
              <a:rPr lang="en-GB" altLang="en-US" sz="2800" dirty="0" smtClean="0">
                <a:latin typeface="+mj-lt"/>
              </a:rPr>
              <a:t>Education and explanation for relatives </a:t>
            </a:r>
          </a:p>
          <a:p>
            <a:pPr>
              <a:lnSpc>
                <a:spcPct val="150000"/>
              </a:lnSpc>
              <a:buFont typeface="Wingdings" pitchFamily="2" charset="2"/>
              <a:buChar char="Ø"/>
            </a:pPr>
            <a:r>
              <a:rPr lang="en-GB" altLang="en-US" sz="2800" dirty="0" smtClean="0">
                <a:latin typeface="+mj-lt"/>
              </a:rPr>
              <a:t>Behaviour interventions</a:t>
            </a:r>
          </a:p>
          <a:p>
            <a:pPr marL="0" indent="0">
              <a:buNone/>
            </a:pPr>
            <a:endParaRPr lang="en-GB" dirty="0"/>
          </a:p>
        </p:txBody>
      </p:sp>
    </p:spTree>
    <p:extLst>
      <p:ext uri="{BB962C8B-B14F-4D97-AF65-F5344CB8AC3E}">
        <p14:creationId xmlns:p14="http://schemas.microsoft.com/office/powerpoint/2010/main" val="1667927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lstStyle/>
          <a:p>
            <a:r>
              <a:rPr lang="en-GB" dirty="0" smtClean="0"/>
              <a:t>Example ABC chart</a:t>
            </a:r>
            <a:endParaRPr lang="en-GB" dirty="0"/>
          </a:p>
        </p:txBody>
      </p:sp>
      <p:graphicFrame>
        <p:nvGraphicFramePr>
          <p:cNvPr id="5" name="Content Placeholder 3"/>
          <p:cNvGraphicFramePr>
            <a:graphicFrameLocks/>
          </p:cNvGraphicFramePr>
          <p:nvPr>
            <p:extLst>
              <p:ext uri="{D42A27DB-BD31-4B8C-83A1-F6EECF244321}">
                <p14:modId xmlns:p14="http://schemas.microsoft.com/office/powerpoint/2010/main" val="887602642"/>
              </p:ext>
            </p:extLst>
          </p:nvPr>
        </p:nvGraphicFramePr>
        <p:xfrm>
          <a:off x="395536" y="2205128"/>
          <a:ext cx="8291264" cy="3562238"/>
        </p:xfrm>
        <a:graphic>
          <a:graphicData uri="http://schemas.openxmlformats.org/drawingml/2006/table">
            <a:tbl>
              <a:tblPr firstRow="1" bandRow="1">
                <a:tableStyleId>{5C22544A-7EE6-4342-B048-85BDC9FD1C3A}</a:tableStyleId>
              </a:tblPr>
              <a:tblGrid>
                <a:gridCol w="952757"/>
                <a:gridCol w="2374475"/>
                <a:gridCol w="2261513"/>
                <a:gridCol w="2702519"/>
              </a:tblGrid>
              <a:tr h="791824">
                <a:tc>
                  <a:txBody>
                    <a:bodyPr/>
                    <a:lstStyle/>
                    <a:p>
                      <a:pPr>
                        <a:spcAft>
                          <a:spcPts val="0"/>
                        </a:spcAft>
                      </a:pPr>
                      <a:r>
                        <a:rPr lang="en-GB" sz="1200" dirty="0">
                          <a:effectLst/>
                          <a:latin typeface="+mj-lt"/>
                        </a:rPr>
                        <a:t>Date &amp; Time</a:t>
                      </a:r>
                      <a:endParaRPr lang="en-GB" sz="1200" dirty="0">
                        <a:solidFill>
                          <a:srgbClr val="000000"/>
                        </a:solidFill>
                        <a:effectLst/>
                        <a:latin typeface="+mj-lt"/>
                        <a:ea typeface="Calibri"/>
                        <a:cs typeface="Arial Narrow"/>
                      </a:endParaRPr>
                    </a:p>
                  </a:txBody>
                  <a:tcPr marL="61157" marR="61157" marT="0" marB="0"/>
                </a:tc>
                <a:tc>
                  <a:txBody>
                    <a:bodyPr/>
                    <a:lstStyle/>
                    <a:p>
                      <a:pPr marL="342900" lvl="0" indent="-342900">
                        <a:spcAft>
                          <a:spcPts val="0"/>
                        </a:spcAft>
                        <a:buFont typeface="+mj-lt"/>
                        <a:buAutoNum type="alphaUcPeriod"/>
                      </a:pPr>
                      <a:r>
                        <a:rPr lang="en-GB" sz="1200" dirty="0">
                          <a:effectLst/>
                          <a:latin typeface="+mj-lt"/>
                        </a:rPr>
                        <a:t>Antecedent</a:t>
                      </a:r>
                    </a:p>
                    <a:p>
                      <a:pPr>
                        <a:spcAft>
                          <a:spcPts val="0"/>
                        </a:spcAft>
                      </a:pPr>
                      <a:r>
                        <a:rPr lang="en-GB" sz="1200" dirty="0">
                          <a:effectLst/>
                          <a:latin typeface="+mj-lt"/>
                        </a:rPr>
                        <a:t>What specific activity or event occurred before the behaviour?</a:t>
                      </a:r>
                      <a:endParaRPr lang="en-GB" sz="1200" dirty="0">
                        <a:solidFill>
                          <a:srgbClr val="000000"/>
                        </a:solidFill>
                        <a:effectLst/>
                        <a:latin typeface="+mj-lt"/>
                        <a:ea typeface="Calibri"/>
                        <a:cs typeface="Arial Narrow"/>
                      </a:endParaRPr>
                    </a:p>
                  </a:txBody>
                  <a:tcPr marL="61157" marR="61157" marT="0" marB="0"/>
                </a:tc>
                <a:tc>
                  <a:txBody>
                    <a:bodyPr/>
                    <a:lstStyle/>
                    <a:p>
                      <a:pPr marL="0" lvl="0" indent="0">
                        <a:spcAft>
                          <a:spcPts val="0"/>
                        </a:spcAft>
                        <a:buFont typeface="+mj-lt"/>
                        <a:buNone/>
                      </a:pPr>
                      <a:r>
                        <a:rPr lang="en-GB" sz="1200" dirty="0" smtClean="0">
                          <a:effectLst/>
                          <a:latin typeface="+mj-lt"/>
                        </a:rPr>
                        <a:t>B.        Behaviour</a:t>
                      </a:r>
                      <a:endParaRPr lang="en-GB" sz="1200" dirty="0">
                        <a:effectLst/>
                        <a:latin typeface="+mj-lt"/>
                      </a:endParaRPr>
                    </a:p>
                    <a:p>
                      <a:pPr>
                        <a:spcAft>
                          <a:spcPts val="0"/>
                        </a:spcAft>
                      </a:pPr>
                      <a:r>
                        <a:rPr lang="en-GB" sz="1200" dirty="0">
                          <a:effectLst/>
                          <a:latin typeface="+mj-lt"/>
                        </a:rPr>
                        <a:t>What specifically did the person say or do?</a:t>
                      </a:r>
                      <a:endParaRPr lang="en-GB" sz="1200" dirty="0">
                        <a:solidFill>
                          <a:srgbClr val="000000"/>
                        </a:solidFill>
                        <a:effectLst/>
                        <a:latin typeface="+mj-lt"/>
                        <a:ea typeface="Calibri"/>
                        <a:cs typeface="Arial Narrow"/>
                      </a:endParaRPr>
                    </a:p>
                  </a:txBody>
                  <a:tcPr marL="61157" marR="61157" marT="0" marB="0"/>
                </a:tc>
                <a:tc>
                  <a:txBody>
                    <a:bodyPr/>
                    <a:lstStyle/>
                    <a:p>
                      <a:pPr marL="0" lvl="0" indent="0">
                        <a:spcAft>
                          <a:spcPts val="0"/>
                        </a:spcAft>
                        <a:buFont typeface="+mj-lt"/>
                        <a:buNone/>
                      </a:pPr>
                      <a:r>
                        <a:rPr lang="en-GB" sz="1200" dirty="0" smtClean="0">
                          <a:effectLst/>
                          <a:latin typeface="+mj-lt"/>
                        </a:rPr>
                        <a:t>C.       Consequences</a:t>
                      </a:r>
                      <a:endParaRPr lang="en-GB" sz="1200" dirty="0">
                        <a:effectLst/>
                        <a:latin typeface="+mj-lt"/>
                      </a:endParaRPr>
                    </a:p>
                    <a:p>
                      <a:pPr>
                        <a:spcAft>
                          <a:spcPts val="0"/>
                        </a:spcAft>
                      </a:pPr>
                      <a:r>
                        <a:rPr lang="en-GB" sz="1200" dirty="0">
                          <a:effectLst/>
                          <a:latin typeface="+mj-lt"/>
                        </a:rPr>
                        <a:t>What happened after or as a result of the challenging behaviour? What were other people’s responses?</a:t>
                      </a:r>
                      <a:endParaRPr lang="en-GB" sz="1200" dirty="0">
                        <a:solidFill>
                          <a:srgbClr val="000000"/>
                        </a:solidFill>
                        <a:effectLst/>
                        <a:latin typeface="+mj-lt"/>
                        <a:ea typeface="Calibri"/>
                        <a:cs typeface="Arial Narrow"/>
                      </a:endParaRPr>
                    </a:p>
                  </a:txBody>
                  <a:tcPr marL="61157" marR="61157" marT="0" marB="0"/>
                </a:tc>
              </a:tr>
              <a:tr h="449615">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r>
              <a:tr h="449615">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r>
              <a:tr h="424689">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r>
              <a:tr h="449615">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1157" marR="61157" marT="0" marB="0"/>
                </a:tc>
              </a:tr>
              <a:tr h="424689">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r>
              <a:tr h="449615">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a:effectLst/>
                        </a:rPr>
                        <a:t> </a:t>
                      </a:r>
                      <a:endParaRPr lang="en-GB" sz="1000">
                        <a:effectLst/>
                        <a:latin typeface="Calibri"/>
                        <a:ea typeface="Calibri"/>
                        <a:cs typeface="Times New Roman"/>
                      </a:endParaRPr>
                    </a:p>
                  </a:txBody>
                  <a:tcPr marL="61157" marR="61157" marT="0" marB="0"/>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1157" marR="61157" marT="0" marB="0"/>
                </a:tc>
              </a:tr>
            </a:tbl>
          </a:graphicData>
        </a:graphic>
      </p:graphicFrame>
    </p:spTree>
    <p:extLst>
      <p:ext uri="{BB962C8B-B14F-4D97-AF65-F5344CB8AC3E}">
        <p14:creationId xmlns:p14="http://schemas.microsoft.com/office/powerpoint/2010/main" val="2615264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nSpc>
                <a:spcPct val="80000"/>
              </a:lnSpc>
              <a:buFont typeface="Wingdings" pitchFamily="2" charset="2"/>
              <a:buChar char="Ø"/>
            </a:pPr>
            <a:r>
              <a:rPr lang="en-GB" altLang="en-US" sz="3000" dirty="0" smtClean="0">
                <a:latin typeface="+mj-lt"/>
              </a:rPr>
              <a:t>Objective</a:t>
            </a:r>
          </a:p>
          <a:p>
            <a:pPr lvl="1">
              <a:lnSpc>
                <a:spcPct val="80000"/>
              </a:lnSpc>
              <a:buFont typeface="Wingdings" pitchFamily="2" charset="2"/>
              <a:buChar char="Ø"/>
            </a:pPr>
            <a:r>
              <a:rPr lang="en-GB" altLang="en-US" sz="2600" dirty="0" smtClean="0">
                <a:latin typeface="+mj-lt"/>
              </a:rPr>
              <a:t>Flat in affect, tearful, reluctance to engage in therapy sessions </a:t>
            </a:r>
          </a:p>
          <a:p>
            <a:pPr>
              <a:lnSpc>
                <a:spcPct val="80000"/>
              </a:lnSpc>
              <a:buFont typeface="Wingdings" pitchFamily="2" charset="2"/>
              <a:buChar char="Ø"/>
            </a:pPr>
            <a:endParaRPr lang="en-GB" altLang="en-US" sz="2800" dirty="0" smtClean="0">
              <a:latin typeface="+mj-lt"/>
            </a:endParaRPr>
          </a:p>
          <a:p>
            <a:pPr>
              <a:lnSpc>
                <a:spcPct val="80000"/>
              </a:lnSpc>
              <a:buFont typeface="Wingdings" pitchFamily="2" charset="2"/>
              <a:buChar char="Ø"/>
            </a:pPr>
            <a:r>
              <a:rPr lang="en-GB" altLang="en-US" sz="3000" dirty="0" smtClean="0">
                <a:latin typeface="+mj-lt"/>
              </a:rPr>
              <a:t>Physical</a:t>
            </a:r>
          </a:p>
          <a:p>
            <a:pPr lvl="1">
              <a:lnSpc>
                <a:spcPct val="80000"/>
              </a:lnSpc>
              <a:buFont typeface="Wingdings" pitchFamily="2" charset="2"/>
              <a:buChar char="Ø"/>
            </a:pPr>
            <a:r>
              <a:rPr lang="en-GB" altLang="en-US" sz="2600" dirty="0" smtClean="0">
                <a:latin typeface="+mj-lt"/>
              </a:rPr>
              <a:t>Low energy, loss of appetite, excessive or lack of sleep</a:t>
            </a:r>
          </a:p>
          <a:p>
            <a:pPr>
              <a:lnSpc>
                <a:spcPct val="80000"/>
              </a:lnSpc>
              <a:buFont typeface="Wingdings" pitchFamily="2" charset="2"/>
              <a:buChar char="Ø"/>
            </a:pPr>
            <a:endParaRPr lang="en-GB" altLang="en-US" sz="2800" dirty="0" smtClean="0">
              <a:latin typeface="+mj-lt"/>
            </a:endParaRPr>
          </a:p>
          <a:p>
            <a:pPr>
              <a:lnSpc>
                <a:spcPct val="80000"/>
              </a:lnSpc>
              <a:buFont typeface="Wingdings" pitchFamily="2" charset="2"/>
              <a:buChar char="Ø"/>
            </a:pPr>
            <a:r>
              <a:rPr lang="en-GB" altLang="en-US" sz="3000" dirty="0" smtClean="0">
                <a:latin typeface="+mj-lt"/>
              </a:rPr>
              <a:t>Emotional</a:t>
            </a:r>
          </a:p>
          <a:p>
            <a:pPr lvl="1">
              <a:lnSpc>
                <a:spcPct val="80000"/>
              </a:lnSpc>
              <a:buFont typeface="Wingdings" pitchFamily="2" charset="2"/>
              <a:buChar char="Ø"/>
            </a:pPr>
            <a:r>
              <a:rPr lang="en-GB" altLang="en-US" sz="2600" dirty="0" smtClean="0">
                <a:latin typeface="+mj-lt"/>
              </a:rPr>
              <a:t>Sadness, apathy</a:t>
            </a:r>
          </a:p>
          <a:p>
            <a:pPr lvl="1">
              <a:lnSpc>
                <a:spcPct val="80000"/>
              </a:lnSpc>
              <a:buFont typeface="Wingdings" pitchFamily="2" charset="2"/>
              <a:buChar char="Ø"/>
            </a:pPr>
            <a:endParaRPr lang="en-GB" altLang="en-US" sz="2800" dirty="0" smtClean="0">
              <a:latin typeface="+mj-lt"/>
            </a:endParaRPr>
          </a:p>
          <a:p>
            <a:pPr>
              <a:lnSpc>
                <a:spcPct val="80000"/>
              </a:lnSpc>
              <a:buFont typeface="Wingdings" pitchFamily="2" charset="2"/>
              <a:buChar char="Ø"/>
            </a:pPr>
            <a:r>
              <a:rPr lang="en-GB" altLang="en-US" sz="3000" dirty="0" smtClean="0">
                <a:latin typeface="+mj-lt"/>
              </a:rPr>
              <a:t>Thoughts</a:t>
            </a:r>
          </a:p>
          <a:p>
            <a:pPr lvl="1">
              <a:lnSpc>
                <a:spcPct val="80000"/>
              </a:lnSpc>
              <a:buFont typeface="Wingdings" pitchFamily="2" charset="2"/>
              <a:buChar char="Ø"/>
            </a:pPr>
            <a:r>
              <a:rPr lang="en-GB" altLang="en-US" sz="2600" dirty="0" smtClean="0">
                <a:latin typeface="+mj-lt"/>
              </a:rPr>
              <a:t>Negative thought, inability to enjoy everyday activities, suicidal ideation, slowing down of thought</a:t>
            </a:r>
          </a:p>
          <a:p>
            <a:pPr>
              <a:lnSpc>
                <a:spcPct val="80000"/>
              </a:lnSpc>
              <a:buFont typeface="Wingdings" pitchFamily="2" charset="2"/>
              <a:buChar char="Ø"/>
            </a:pPr>
            <a:endParaRPr lang="en-GB" altLang="en-US" sz="2400" dirty="0" smtClean="0">
              <a:latin typeface="+mj-lt"/>
            </a:endParaRPr>
          </a:p>
          <a:p>
            <a:pPr>
              <a:buFont typeface="Wingdings" panose="05000000000000000000" pitchFamily="2" charset="2"/>
              <a:buChar char="Ø"/>
            </a:pPr>
            <a:endParaRPr lang="en-GB" sz="2400" dirty="0">
              <a:latin typeface="+mj-lt"/>
            </a:endParaRPr>
          </a:p>
        </p:txBody>
      </p:sp>
      <p:sp>
        <p:nvSpPr>
          <p:cNvPr id="3" name="Title 2"/>
          <p:cNvSpPr>
            <a:spLocks noGrp="1"/>
          </p:cNvSpPr>
          <p:nvPr>
            <p:ph type="title"/>
          </p:nvPr>
        </p:nvSpPr>
        <p:spPr>
          <a:xfrm>
            <a:off x="395536" y="260648"/>
            <a:ext cx="8229600" cy="1080120"/>
          </a:xfrm>
        </p:spPr>
        <p:txBody>
          <a:bodyPr>
            <a:normAutofit/>
          </a:bodyPr>
          <a:lstStyle/>
          <a:p>
            <a:r>
              <a:rPr lang="en-GB" dirty="0" smtClean="0"/>
              <a:t>Symptoms of low mood</a:t>
            </a:r>
            <a:endParaRPr lang="en-GB" dirty="0"/>
          </a:p>
        </p:txBody>
      </p:sp>
    </p:spTree>
    <p:extLst>
      <p:ext uri="{BB962C8B-B14F-4D97-AF65-F5344CB8AC3E}">
        <p14:creationId xmlns:p14="http://schemas.microsoft.com/office/powerpoint/2010/main" val="1121231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Font typeface="Wingdings" panose="05000000000000000000" pitchFamily="2" charset="2"/>
              <a:buChar char="Ø"/>
            </a:pPr>
            <a:r>
              <a:rPr lang="en-GB" sz="2800" dirty="0">
                <a:latin typeface="+mj-lt"/>
              </a:rPr>
              <a:t>Feeling fearful or </a:t>
            </a:r>
            <a:r>
              <a:rPr lang="en-GB" sz="2800" dirty="0" smtClean="0">
                <a:latin typeface="+mj-lt"/>
              </a:rPr>
              <a:t>tense</a:t>
            </a:r>
          </a:p>
          <a:p>
            <a:pPr>
              <a:buFont typeface="Wingdings" panose="05000000000000000000" pitchFamily="2" charset="2"/>
              <a:buChar char="Ø"/>
            </a:pPr>
            <a:endParaRPr lang="en-GB" sz="800" dirty="0">
              <a:latin typeface="+mj-lt"/>
            </a:endParaRPr>
          </a:p>
          <a:p>
            <a:pPr>
              <a:buFont typeface="Wingdings" panose="05000000000000000000" pitchFamily="2" charset="2"/>
              <a:buChar char="Ø"/>
            </a:pPr>
            <a:r>
              <a:rPr lang="en-GB" sz="2800" dirty="0">
                <a:latin typeface="+mj-lt"/>
              </a:rPr>
              <a:t>Physical symptoms </a:t>
            </a:r>
            <a:r>
              <a:rPr lang="en-GB" sz="2400" dirty="0">
                <a:latin typeface="+mj-lt"/>
              </a:rPr>
              <a:t>(e.g. fast heart rate, feeling sick, shaking, sweating, dry mouth, chest pain, </a:t>
            </a:r>
            <a:r>
              <a:rPr lang="en-GB" sz="2400" dirty="0" smtClean="0">
                <a:latin typeface="+mj-lt"/>
              </a:rPr>
              <a:t>headache)</a:t>
            </a:r>
            <a:endParaRPr lang="en-GB" sz="2400" dirty="0">
              <a:latin typeface="+mj-lt"/>
            </a:endParaRPr>
          </a:p>
          <a:p>
            <a:pPr>
              <a:buFont typeface="Wingdings" panose="05000000000000000000" pitchFamily="2" charset="2"/>
              <a:buChar char="Ø"/>
            </a:pPr>
            <a:endParaRPr lang="en-GB" sz="800" dirty="0" smtClean="0">
              <a:latin typeface="+mj-lt"/>
            </a:endParaRPr>
          </a:p>
          <a:p>
            <a:pPr>
              <a:buFont typeface="Wingdings" panose="05000000000000000000" pitchFamily="2" charset="2"/>
              <a:buChar char="Ø"/>
            </a:pPr>
            <a:r>
              <a:rPr lang="en-GB" sz="2800" dirty="0" smtClean="0">
                <a:latin typeface="+mj-lt"/>
              </a:rPr>
              <a:t>Is </a:t>
            </a:r>
            <a:r>
              <a:rPr lang="en-GB" sz="2800" dirty="0">
                <a:latin typeface="+mj-lt"/>
              </a:rPr>
              <a:t>persistent/ out of </a:t>
            </a:r>
            <a:r>
              <a:rPr lang="en-GB" sz="2800" dirty="0" smtClean="0">
                <a:latin typeface="+mj-lt"/>
              </a:rPr>
              <a:t>proportion</a:t>
            </a:r>
            <a:endParaRPr lang="en-GB" sz="2800" dirty="0">
              <a:latin typeface="+mj-lt"/>
            </a:endParaRPr>
          </a:p>
        </p:txBody>
      </p:sp>
      <p:sp>
        <p:nvSpPr>
          <p:cNvPr id="3" name="Title 2"/>
          <p:cNvSpPr>
            <a:spLocks noGrp="1"/>
          </p:cNvSpPr>
          <p:nvPr>
            <p:ph type="title"/>
          </p:nvPr>
        </p:nvSpPr>
        <p:spPr>
          <a:xfrm>
            <a:off x="395536" y="260648"/>
            <a:ext cx="8229600" cy="1143000"/>
          </a:xfrm>
        </p:spPr>
        <p:txBody>
          <a:bodyPr/>
          <a:lstStyle/>
          <a:p>
            <a:r>
              <a:rPr lang="en-GB" dirty="0" smtClean="0"/>
              <a:t>Symptoms of Anxiety	</a:t>
            </a:r>
            <a:endParaRPr lang="en-GB" dirty="0"/>
          </a:p>
        </p:txBody>
      </p:sp>
    </p:spTree>
    <p:extLst>
      <p:ext uri="{BB962C8B-B14F-4D97-AF65-F5344CB8AC3E}">
        <p14:creationId xmlns:p14="http://schemas.microsoft.com/office/powerpoint/2010/main" val="3802403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GB" dirty="0" smtClean="0"/>
              <a:t>DISCs</a:t>
            </a:r>
            <a:endParaRPr lang="en-GB" dirty="0"/>
          </a:p>
        </p:txBody>
      </p:sp>
      <p:pic>
        <p:nvPicPr>
          <p:cNvPr id="4" name="Content Placeholder 3" descr="Fullscreen capture 26112018 165619.bmp.jpg"/>
          <p:cNvPicPr>
            <a:picLocks noGrp="1" noChangeAspect="1"/>
          </p:cNvPicPr>
          <p:nvPr>
            <p:ph idx="1"/>
          </p:nvPr>
        </p:nvPicPr>
        <p:blipFill>
          <a:blip r:embed="rId3" cstate="print"/>
          <a:stretch>
            <a:fillRect/>
          </a:stretch>
        </p:blipFill>
        <p:spPr>
          <a:xfrm>
            <a:off x="1161381" y="1537338"/>
            <a:ext cx="7094098" cy="4944629"/>
          </a:xfrm>
        </p:spPr>
      </p:pic>
    </p:spTree>
    <p:extLst>
      <p:ext uri="{BB962C8B-B14F-4D97-AF65-F5344CB8AC3E}">
        <p14:creationId xmlns:p14="http://schemas.microsoft.com/office/powerpoint/2010/main" val="2232217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7198568" cy="826416"/>
          </a:xfrm>
        </p:spPr>
        <p:txBody>
          <a:bodyPr/>
          <a:lstStyle/>
          <a:p>
            <a:r>
              <a:rPr lang="en-GB" sz="5000" dirty="0" smtClean="0"/>
              <a:t>HADS</a:t>
            </a:r>
            <a:endParaRPr lang="en-GB" sz="5000" dirty="0"/>
          </a:p>
        </p:txBody>
      </p:sp>
      <p:sp>
        <p:nvSpPr>
          <p:cNvPr id="5" name="Text Placeholder 4"/>
          <p:cNvSpPr>
            <a:spLocks noGrp="1"/>
          </p:cNvSpPr>
          <p:nvPr>
            <p:ph type="body" idx="2"/>
          </p:nvPr>
        </p:nvSpPr>
        <p:spPr/>
        <p:txBody>
          <a:bodyPr/>
          <a:lstStyle/>
          <a:p>
            <a:r>
              <a:rPr lang="en-GB" dirty="0" smtClean="0">
                <a:latin typeface="+mj-lt"/>
              </a:rPr>
              <a:t>In the last week :</a:t>
            </a:r>
          </a:p>
          <a:p>
            <a:pPr>
              <a:buFontTx/>
              <a:buChar char="-"/>
            </a:pPr>
            <a:r>
              <a:rPr lang="en-GB" dirty="0" smtClean="0">
                <a:latin typeface="+mj-lt"/>
              </a:rPr>
              <a:t>Feeling tense or wound up</a:t>
            </a:r>
          </a:p>
          <a:p>
            <a:pPr>
              <a:buFontTx/>
              <a:buChar char="-"/>
            </a:pPr>
            <a:r>
              <a:rPr lang="en-GB" dirty="0" smtClean="0">
                <a:latin typeface="+mj-lt"/>
              </a:rPr>
              <a:t>Worrying thoughts go through my mind</a:t>
            </a:r>
          </a:p>
          <a:p>
            <a:pPr>
              <a:buFontTx/>
              <a:buChar char="-"/>
            </a:pPr>
            <a:r>
              <a:rPr lang="en-GB" dirty="0" smtClean="0">
                <a:latin typeface="+mj-lt"/>
              </a:rPr>
              <a:t>I can sit at ease and feel relaxed</a:t>
            </a:r>
          </a:p>
          <a:p>
            <a:pPr>
              <a:buFontTx/>
              <a:buChar char="-"/>
            </a:pPr>
            <a:endParaRPr lang="en-GB" dirty="0" smtClean="0">
              <a:latin typeface="+mj-lt"/>
            </a:endParaRPr>
          </a:p>
          <a:p>
            <a:pPr>
              <a:buFontTx/>
              <a:buChar char="-"/>
            </a:pPr>
            <a:r>
              <a:rPr lang="en-GB" dirty="0" smtClean="0">
                <a:latin typeface="+mj-lt"/>
              </a:rPr>
              <a:t>Still enjoying the things I used to</a:t>
            </a:r>
          </a:p>
          <a:p>
            <a:pPr>
              <a:buFontTx/>
              <a:buChar char="-"/>
            </a:pPr>
            <a:r>
              <a:rPr lang="en-GB" dirty="0" smtClean="0">
                <a:latin typeface="+mj-lt"/>
              </a:rPr>
              <a:t>I can see the funny side of things</a:t>
            </a:r>
          </a:p>
          <a:p>
            <a:pPr>
              <a:buFontTx/>
              <a:buChar char="-"/>
            </a:pPr>
            <a:r>
              <a:rPr lang="en-GB" dirty="0" smtClean="0">
                <a:latin typeface="+mj-lt"/>
              </a:rPr>
              <a:t>I feel cheerful</a:t>
            </a:r>
          </a:p>
          <a:p>
            <a:pPr>
              <a:buFontTx/>
              <a:buChar char="-"/>
            </a:pPr>
            <a:endParaRPr lang="en-GB" dirty="0" smtClean="0">
              <a:latin typeface="+mj-lt"/>
            </a:endParaRPr>
          </a:p>
          <a:p>
            <a:r>
              <a:rPr lang="en-GB" dirty="0" smtClean="0">
                <a:latin typeface="+mj-lt"/>
              </a:rPr>
              <a:t>- Score of 0-7 sub-clinical </a:t>
            </a:r>
          </a:p>
          <a:p>
            <a:pPr>
              <a:buFontTx/>
              <a:buChar char="-"/>
            </a:pPr>
            <a:r>
              <a:rPr lang="en-GB" dirty="0" smtClean="0">
                <a:latin typeface="+mj-lt"/>
              </a:rPr>
              <a:t>8-10 Mild</a:t>
            </a:r>
          </a:p>
          <a:p>
            <a:pPr>
              <a:buFontTx/>
              <a:buChar char="-"/>
            </a:pPr>
            <a:r>
              <a:rPr lang="en-GB" dirty="0" smtClean="0">
                <a:latin typeface="+mj-lt"/>
              </a:rPr>
              <a:t>11- 21 Moderate to Severe</a:t>
            </a:r>
            <a:endParaRPr lang="en-GB" dirty="0">
              <a:latin typeface="+mj-lt"/>
            </a:endParaRPr>
          </a:p>
        </p:txBody>
      </p:sp>
      <p:pic>
        <p:nvPicPr>
          <p:cNvPr id="4" name="Content Placeholder 3" descr="Fullscreen capture 26112018 165838.bmp.jpg"/>
          <p:cNvPicPr>
            <a:picLocks noGrp="1" noChangeAspect="1"/>
          </p:cNvPicPr>
          <p:nvPr>
            <p:ph sz="half" idx="1"/>
          </p:nvPr>
        </p:nvPicPr>
        <p:blipFill>
          <a:blip r:embed="rId3" cstate="print"/>
          <a:stretch>
            <a:fillRect/>
          </a:stretch>
        </p:blipFill>
        <p:spPr>
          <a:xfrm>
            <a:off x="4276762" y="476672"/>
            <a:ext cx="4681417" cy="5771728"/>
          </a:xfrm>
        </p:spPr>
      </p:pic>
    </p:spTree>
    <p:extLst>
      <p:ext uri="{BB962C8B-B14F-4D97-AF65-F5344CB8AC3E}">
        <p14:creationId xmlns:p14="http://schemas.microsoft.com/office/powerpoint/2010/main" val="1321724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556792"/>
            <a:ext cx="8229600" cy="4389120"/>
          </a:xfrm>
        </p:spPr>
        <p:txBody>
          <a:bodyPr>
            <a:normAutofit/>
          </a:bodyPr>
          <a:lstStyle/>
          <a:p>
            <a:pPr>
              <a:lnSpc>
                <a:spcPct val="170000"/>
              </a:lnSpc>
              <a:buFont typeface="Wingdings" panose="05000000000000000000" pitchFamily="2" charset="2"/>
              <a:buChar char="Ø"/>
            </a:pPr>
            <a:r>
              <a:rPr lang="en-GB" sz="2800" dirty="0" smtClean="0">
                <a:latin typeface="+mj-lt"/>
              </a:rPr>
              <a:t>Daily wash &amp; dress routine </a:t>
            </a:r>
          </a:p>
          <a:p>
            <a:pPr>
              <a:lnSpc>
                <a:spcPct val="170000"/>
              </a:lnSpc>
              <a:buFont typeface="Wingdings" panose="05000000000000000000" pitchFamily="2" charset="2"/>
              <a:buChar char="Ø"/>
            </a:pPr>
            <a:r>
              <a:rPr lang="en-GB" sz="2800" dirty="0" smtClean="0">
                <a:latin typeface="+mj-lt"/>
              </a:rPr>
              <a:t>Mementos from home (e.g. pictures, </a:t>
            </a:r>
            <a:r>
              <a:rPr lang="en-GB" sz="2800" dirty="0" err="1" smtClean="0">
                <a:latin typeface="+mj-lt"/>
              </a:rPr>
              <a:t>etc</a:t>
            </a:r>
            <a:r>
              <a:rPr lang="en-GB" sz="2800" dirty="0" smtClean="0">
                <a:latin typeface="+mj-lt"/>
              </a:rPr>
              <a:t>)</a:t>
            </a:r>
          </a:p>
          <a:p>
            <a:pPr>
              <a:lnSpc>
                <a:spcPct val="170000"/>
              </a:lnSpc>
              <a:buFont typeface="Wingdings" panose="05000000000000000000" pitchFamily="2" charset="2"/>
              <a:buChar char="Ø"/>
            </a:pPr>
            <a:r>
              <a:rPr lang="en-GB" sz="2800" dirty="0" err="1" smtClean="0">
                <a:latin typeface="+mj-lt"/>
              </a:rPr>
              <a:t>iPad</a:t>
            </a:r>
            <a:r>
              <a:rPr lang="en-GB" sz="2800" dirty="0" smtClean="0">
                <a:latin typeface="+mj-lt"/>
              </a:rPr>
              <a:t>/ computer/ books/ magazines</a:t>
            </a:r>
          </a:p>
          <a:p>
            <a:pPr>
              <a:lnSpc>
                <a:spcPct val="170000"/>
              </a:lnSpc>
              <a:buFont typeface="Wingdings" panose="05000000000000000000" pitchFamily="2" charset="2"/>
              <a:buChar char="Ø"/>
            </a:pPr>
            <a:r>
              <a:rPr lang="en-GB" sz="2800" dirty="0" smtClean="0">
                <a:latin typeface="+mj-lt"/>
              </a:rPr>
              <a:t>Would they like to move to a window? </a:t>
            </a:r>
          </a:p>
          <a:p>
            <a:pPr>
              <a:lnSpc>
                <a:spcPct val="170000"/>
              </a:lnSpc>
              <a:buFont typeface="Wingdings" panose="05000000000000000000" pitchFamily="2" charset="2"/>
              <a:buChar char="Ø"/>
            </a:pPr>
            <a:r>
              <a:rPr lang="en-GB" sz="2800" dirty="0" smtClean="0">
                <a:latin typeface="+mj-lt"/>
              </a:rPr>
              <a:t>Relaxation/ grounding exercise</a:t>
            </a:r>
          </a:p>
        </p:txBody>
      </p:sp>
      <p:sp>
        <p:nvSpPr>
          <p:cNvPr id="3" name="Title 2"/>
          <p:cNvSpPr>
            <a:spLocks noGrp="1"/>
          </p:cNvSpPr>
          <p:nvPr>
            <p:ph type="title"/>
          </p:nvPr>
        </p:nvSpPr>
        <p:spPr>
          <a:xfrm>
            <a:off x="395536" y="188640"/>
            <a:ext cx="8229600" cy="1143000"/>
          </a:xfrm>
        </p:spPr>
        <p:txBody>
          <a:bodyPr>
            <a:normAutofit/>
          </a:bodyPr>
          <a:lstStyle/>
          <a:p>
            <a:r>
              <a:rPr lang="en-GB" dirty="0" smtClean="0"/>
              <a:t>Practical advice </a:t>
            </a:r>
            <a:endParaRPr lang="en-GB" dirty="0"/>
          </a:p>
        </p:txBody>
      </p:sp>
    </p:spTree>
    <p:extLst>
      <p:ext uri="{BB962C8B-B14F-4D97-AF65-F5344CB8AC3E}">
        <p14:creationId xmlns:p14="http://schemas.microsoft.com/office/powerpoint/2010/main" val="787793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Object 3"/>
          <p:cNvGraphicFramePr>
            <a:graphicFrameLocks noChangeAspect="1"/>
          </p:cNvGraphicFramePr>
          <p:nvPr/>
        </p:nvGraphicFramePr>
        <p:xfrm>
          <a:off x="827088" y="1412875"/>
          <a:ext cx="7777162" cy="5324475"/>
        </p:xfrm>
        <a:graphic>
          <a:graphicData uri="http://schemas.openxmlformats.org/presentationml/2006/ole">
            <mc:AlternateContent xmlns:mc="http://schemas.openxmlformats.org/markup-compatibility/2006">
              <mc:Choice xmlns:v="urn:schemas-microsoft-com:vml" Requires="v">
                <p:oleObj spid="_x0000_s1029" name="Photo Editor Photo" r:id="rId4" imgW="5334462" imgH="4358095" progId="">
                  <p:embed/>
                </p:oleObj>
              </mc:Choice>
              <mc:Fallback>
                <p:oleObj name="Photo Editor Photo" r:id="rId4" imgW="5334462" imgH="4358095"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412875"/>
                        <a:ext cx="7777162" cy="532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itle 4"/>
          <p:cNvSpPr>
            <a:spLocks noGrp="1"/>
          </p:cNvSpPr>
          <p:nvPr>
            <p:ph type="title"/>
          </p:nvPr>
        </p:nvSpPr>
        <p:spPr>
          <a:xfrm>
            <a:off x="457200" y="704088"/>
            <a:ext cx="8229600" cy="636680"/>
          </a:xfrm>
        </p:spPr>
        <p:txBody>
          <a:bodyPr>
            <a:noAutofit/>
          </a:bodyPr>
          <a:lstStyle/>
          <a:p>
            <a:pPr eaLnBrk="1" fontAlgn="auto" hangingPunct="1">
              <a:spcAft>
                <a:spcPts val="0"/>
              </a:spcAft>
              <a:defRPr/>
            </a:pPr>
            <a:r>
              <a:rPr lang="en-GB" dirty="0"/>
              <a:t>Traumatic Brain Injury</a:t>
            </a:r>
          </a:p>
        </p:txBody>
      </p:sp>
    </p:spTree>
    <p:extLst>
      <p:ext uri="{BB962C8B-B14F-4D97-AF65-F5344CB8AC3E}">
        <p14:creationId xmlns:p14="http://schemas.microsoft.com/office/powerpoint/2010/main" val="362619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544" y="260648"/>
            <a:ext cx="8229600" cy="1143000"/>
          </a:xfrm>
        </p:spPr>
        <p:txBody>
          <a:bodyPr/>
          <a:lstStyle/>
          <a:p>
            <a:r>
              <a:rPr lang="en-GB" dirty="0" smtClean="0"/>
              <a:t>Post- trauma advice</a:t>
            </a:r>
            <a:endParaRPr lang="en-GB" dirty="0"/>
          </a:p>
        </p:txBody>
      </p:sp>
      <p:sp>
        <p:nvSpPr>
          <p:cNvPr id="3" name="Content Placeholder 2"/>
          <p:cNvSpPr>
            <a:spLocks noGrp="1"/>
          </p:cNvSpPr>
          <p:nvPr>
            <p:ph sz="half" idx="1"/>
          </p:nvPr>
        </p:nvSpPr>
        <p:spPr/>
        <p:txBody>
          <a:bodyPr/>
          <a:lstStyle/>
          <a:p>
            <a:pPr>
              <a:buFont typeface="Wingdings" pitchFamily="2" charset="2"/>
              <a:buChar char="Ø"/>
            </a:pPr>
            <a:r>
              <a:rPr lang="en-GB" dirty="0" smtClean="0">
                <a:latin typeface="+mj-lt"/>
              </a:rPr>
              <a:t>Talk to friends/ family</a:t>
            </a:r>
          </a:p>
          <a:p>
            <a:pPr>
              <a:buFont typeface="Wingdings" pitchFamily="2" charset="2"/>
              <a:buChar char="Ø"/>
            </a:pPr>
            <a:r>
              <a:rPr lang="en-GB" dirty="0" smtClean="0">
                <a:latin typeface="+mj-lt"/>
              </a:rPr>
              <a:t>Stay healthy</a:t>
            </a:r>
          </a:p>
          <a:p>
            <a:pPr>
              <a:buFont typeface="Wingdings" pitchFamily="2" charset="2"/>
              <a:buChar char="Ø"/>
            </a:pPr>
            <a:r>
              <a:rPr lang="en-GB" dirty="0" smtClean="0">
                <a:latin typeface="+mj-lt"/>
              </a:rPr>
              <a:t>Safe places </a:t>
            </a:r>
          </a:p>
          <a:p>
            <a:pPr>
              <a:buFont typeface="Wingdings" pitchFamily="2" charset="2"/>
              <a:buChar char="Ø"/>
            </a:pPr>
            <a:r>
              <a:rPr lang="en-GB" dirty="0" smtClean="0">
                <a:latin typeface="+mj-lt"/>
              </a:rPr>
              <a:t>Trusted others</a:t>
            </a:r>
          </a:p>
          <a:p>
            <a:pPr>
              <a:buFont typeface="Wingdings" pitchFamily="2" charset="2"/>
              <a:buChar char="Ø"/>
            </a:pPr>
            <a:r>
              <a:rPr lang="en-GB" dirty="0" smtClean="0">
                <a:latin typeface="+mj-lt"/>
              </a:rPr>
              <a:t>Be gentle with yourself</a:t>
            </a:r>
          </a:p>
          <a:p>
            <a:pPr>
              <a:buFont typeface="Wingdings" pitchFamily="2" charset="2"/>
              <a:buChar char="Ø"/>
            </a:pPr>
            <a:r>
              <a:rPr lang="en-GB" dirty="0" smtClean="0">
                <a:latin typeface="+mj-lt"/>
              </a:rPr>
              <a:t>Re-establish routines</a:t>
            </a:r>
            <a:endParaRPr lang="en-GB" dirty="0">
              <a:latin typeface="+mj-lt"/>
            </a:endParaRPr>
          </a:p>
        </p:txBody>
      </p:sp>
      <p:sp>
        <p:nvSpPr>
          <p:cNvPr id="5" name="Content Placeholder 4"/>
          <p:cNvSpPr>
            <a:spLocks noGrp="1"/>
          </p:cNvSpPr>
          <p:nvPr>
            <p:ph sz="half" idx="2"/>
          </p:nvPr>
        </p:nvSpPr>
        <p:spPr/>
        <p:txBody>
          <a:bodyPr/>
          <a:lstStyle/>
          <a:p>
            <a:pPr>
              <a:buFont typeface="Wingdings" pitchFamily="2" charset="2"/>
              <a:buChar char="Ø"/>
            </a:pPr>
            <a:r>
              <a:rPr lang="en-GB" dirty="0" smtClean="0">
                <a:latin typeface="+mj-lt"/>
              </a:rPr>
              <a:t>Avoid alcohol</a:t>
            </a:r>
          </a:p>
          <a:p>
            <a:pPr>
              <a:buFont typeface="Wingdings" pitchFamily="2" charset="2"/>
              <a:buChar char="Ø"/>
            </a:pPr>
            <a:r>
              <a:rPr lang="en-GB" dirty="0" smtClean="0">
                <a:latin typeface="+mj-lt"/>
              </a:rPr>
              <a:t>Avoid people you trust</a:t>
            </a:r>
          </a:p>
          <a:p>
            <a:pPr>
              <a:buFont typeface="Wingdings" pitchFamily="2" charset="2"/>
              <a:buChar char="Ø"/>
            </a:pPr>
            <a:r>
              <a:rPr lang="en-GB" dirty="0" smtClean="0">
                <a:latin typeface="+mj-lt"/>
              </a:rPr>
              <a:t>Bottle things up</a:t>
            </a:r>
          </a:p>
          <a:p>
            <a:pPr>
              <a:buFont typeface="Wingdings" pitchFamily="2" charset="2"/>
              <a:buChar char="Ø"/>
            </a:pPr>
            <a:r>
              <a:rPr lang="en-GB" dirty="0" smtClean="0">
                <a:latin typeface="+mj-lt"/>
              </a:rPr>
              <a:t>Get embarrassed by your feelings</a:t>
            </a:r>
          </a:p>
          <a:p>
            <a:pPr>
              <a:buFont typeface="Wingdings" pitchFamily="2" charset="2"/>
              <a:buChar char="Ø"/>
            </a:pPr>
            <a:r>
              <a:rPr lang="en-GB" dirty="0" smtClean="0">
                <a:latin typeface="+mj-lt"/>
              </a:rPr>
              <a:t>Limit important decisions/ life changes</a:t>
            </a:r>
            <a:endParaRPr lang="en-GB" dirty="0">
              <a:latin typeface="+mj-lt"/>
            </a:endParaRPr>
          </a:p>
        </p:txBody>
      </p:sp>
    </p:spTree>
    <p:extLst>
      <p:ext uri="{BB962C8B-B14F-4D97-AF65-F5344CB8AC3E}">
        <p14:creationId xmlns:p14="http://schemas.microsoft.com/office/powerpoint/2010/main" val="1200131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1143000"/>
          </a:xfrm>
        </p:spPr>
        <p:txBody>
          <a:bodyPr/>
          <a:lstStyle/>
          <a:p>
            <a:r>
              <a:rPr lang="en-GB" dirty="0" smtClean="0"/>
              <a:t>Major Incident</a:t>
            </a:r>
            <a:endParaRPr lang="en-GB" dirty="0"/>
          </a:p>
        </p:txBody>
      </p:sp>
      <p:sp>
        <p:nvSpPr>
          <p:cNvPr id="3" name="Content Placeholder 2"/>
          <p:cNvSpPr>
            <a:spLocks noGrp="1"/>
          </p:cNvSpPr>
          <p:nvPr>
            <p:ph idx="1"/>
          </p:nvPr>
        </p:nvSpPr>
        <p:spPr>
          <a:xfrm>
            <a:off x="467544" y="1700808"/>
            <a:ext cx="8229600" cy="4389120"/>
          </a:xfrm>
        </p:spPr>
        <p:txBody>
          <a:bodyPr>
            <a:normAutofit/>
          </a:bodyPr>
          <a:lstStyle/>
          <a:p>
            <a:pPr>
              <a:buFont typeface="Wingdings" pitchFamily="2" charset="2"/>
              <a:buChar char="Ø"/>
            </a:pPr>
            <a:r>
              <a:rPr lang="en-GB" sz="2800" dirty="0" smtClean="0">
                <a:latin typeface="+mj-lt"/>
              </a:rPr>
              <a:t>London Mental Health Response to Major Incident: Pathway for first responders (2017)</a:t>
            </a:r>
            <a:endParaRPr lang="en-GB" sz="2800" dirty="0">
              <a:latin typeface="+mj-lt"/>
            </a:endParaRPr>
          </a:p>
          <a:p>
            <a:pPr lvl="1">
              <a:buFont typeface="Wingdings" pitchFamily="2" charset="2"/>
              <a:buChar char="Ø"/>
            </a:pPr>
            <a:r>
              <a:rPr lang="en-GB" dirty="0" smtClean="0">
                <a:latin typeface="+mj-lt"/>
              </a:rPr>
              <a:t>Preventative thriving</a:t>
            </a:r>
          </a:p>
          <a:p>
            <a:pPr lvl="1">
              <a:buFont typeface="Wingdings" pitchFamily="2" charset="2"/>
              <a:buChar char="Ø"/>
            </a:pPr>
            <a:r>
              <a:rPr lang="en-GB" dirty="0" smtClean="0">
                <a:latin typeface="+mj-lt"/>
              </a:rPr>
              <a:t>Early intervention </a:t>
            </a:r>
          </a:p>
          <a:p>
            <a:pPr lvl="1">
              <a:buFont typeface="Wingdings" pitchFamily="2" charset="2"/>
              <a:buChar char="Ø"/>
            </a:pPr>
            <a:r>
              <a:rPr lang="en-GB" dirty="0" smtClean="0">
                <a:latin typeface="+mj-lt"/>
              </a:rPr>
              <a:t>Targeted support</a:t>
            </a:r>
          </a:p>
          <a:p>
            <a:pPr lvl="1">
              <a:buFont typeface="Wingdings" pitchFamily="2" charset="2"/>
              <a:buChar char="Ø"/>
            </a:pPr>
            <a:r>
              <a:rPr lang="en-GB" dirty="0" smtClean="0">
                <a:latin typeface="+mj-lt"/>
              </a:rPr>
              <a:t>Specialist support</a:t>
            </a:r>
          </a:p>
          <a:p>
            <a:pPr>
              <a:buFont typeface="Wingdings" pitchFamily="2" charset="2"/>
              <a:buChar char="Ø"/>
            </a:pPr>
            <a:r>
              <a:rPr lang="en-GB" sz="2800" dirty="0" smtClean="0">
                <a:latin typeface="+mj-lt"/>
              </a:rPr>
              <a:t>Greater Manchester Critical Care Network: Coping with stress following a major incident</a:t>
            </a:r>
          </a:p>
          <a:p>
            <a:pPr lvl="1">
              <a:buFont typeface="Wingdings" pitchFamily="2" charset="2"/>
              <a:buChar char="Ø"/>
            </a:pPr>
            <a:r>
              <a:rPr lang="en-GB" dirty="0" smtClean="0">
                <a:hlinkClick r:id="rId3"/>
              </a:rPr>
              <a:t>http://gmccn.org.uk/major-incident?df=1</a:t>
            </a:r>
            <a:endParaRPr lang="en-GB" dirty="0" smtClean="0"/>
          </a:p>
          <a:p>
            <a:pPr lvl="1"/>
            <a:endParaRPr lang="en-GB" dirty="0"/>
          </a:p>
        </p:txBody>
      </p:sp>
    </p:spTree>
    <p:extLst>
      <p:ext uri="{BB962C8B-B14F-4D97-AF65-F5344CB8AC3E}">
        <p14:creationId xmlns:p14="http://schemas.microsoft.com/office/powerpoint/2010/main" val="17495930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lstStyle/>
          <a:p>
            <a:r>
              <a:rPr lang="en-GB" dirty="0" smtClean="0"/>
              <a:t>Suicidal Ideation </a:t>
            </a:r>
            <a:endParaRPr lang="en-GB" dirty="0"/>
          </a:p>
        </p:txBody>
      </p:sp>
      <p:sp>
        <p:nvSpPr>
          <p:cNvPr id="3" name="Content Placeholder 2"/>
          <p:cNvSpPr>
            <a:spLocks noGrp="1"/>
          </p:cNvSpPr>
          <p:nvPr>
            <p:ph idx="1"/>
          </p:nvPr>
        </p:nvSpPr>
        <p:spPr/>
        <p:txBody>
          <a:bodyPr/>
          <a:lstStyle/>
          <a:p>
            <a:pPr>
              <a:lnSpc>
                <a:spcPct val="150000"/>
              </a:lnSpc>
              <a:buFont typeface="Wingdings" pitchFamily="2" charset="2"/>
              <a:buChar char="Ø"/>
            </a:pPr>
            <a:r>
              <a:rPr lang="en-GB" sz="2800" dirty="0" smtClean="0">
                <a:latin typeface="+mj-lt"/>
              </a:rPr>
              <a:t>Keep calm</a:t>
            </a:r>
          </a:p>
          <a:p>
            <a:pPr>
              <a:lnSpc>
                <a:spcPct val="150000"/>
              </a:lnSpc>
              <a:buFont typeface="Wingdings" pitchFamily="2" charset="2"/>
              <a:buChar char="Ø"/>
            </a:pPr>
            <a:r>
              <a:rPr lang="en-GB" sz="2800" dirty="0" smtClean="0">
                <a:latin typeface="+mj-lt"/>
              </a:rPr>
              <a:t>Way of asking for help</a:t>
            </a:r>
          </a:p>
          <a:p>
            <a:pPr>
              <a:lnSpc>
                <a:spcPct val="150000"/>
              </a:lnSpc>
              <a:buFont typeface="Wingdings" pitchFamily="2" charset="2"/>
              <a:buChar char="Ø"/>
            </a:pPr>
            <a:r>
              <a:rPr lang="en-GB" sz="2800" dirty="0" smtClean="0">
                <a:latin typeface="+mj-lt"/>
              </a:rPr>
              <a:t>Few people act on them</a:t>
            </a:r>
          </a:p>
          <a:p>
            <a:pPr>
              <a:lnSpc>
                <a:spcPct val="150000"/>
              </a:lnSpc>
              <a:buFont typeface="Wingdings" pitchFamily="2" charset="2"/>
              <a:buChar char="Ø"/>
            </a:pPr>
            <a:r>
              <a:rPr lang="en-GB" sz="2800" dirty="0" smtClean="0">
                <a:latin typeface="+mj-lt"/>
              </a:rPr>
              <a:t>Clarify level of risk </a:t>
            </a:r>
          </a:p>
          <a:p>
            <a:pPr>
              <a:lnSpc>
                <a:spcPct val="150000"/>
              </a:lnSpc>
              <a:buFont typeface="Wingdings" pitchFamily="2" charset="2"/>
              <a:buChar char="Ø"/>
            </a:pPr>
            <a:r>
              <a:rPr lang="en-GB" sz="2800" dirty="0" smtClean="0">
                <a:latin typeface="+mj-lt"/>
              </a:rPr>
              <a:t>Don’t minimise or ignore </a:t>
            </a:r>
          </a:p>
          <a:p>
            <a:endParaRPr lang="en-GB" dirty="0"/>
          </a:p>
        </p:txBody>
      </p:sp>
    </p:spTree>
    <p:extLst>
      <p:ext uri="{BB962C8B-B14F-4D97-AF65-F5344CB8AC3E}">
        <p14:creationId xmlns:p14="http://schemas.microsoft.com/office/powerpoint/2010/main" val="2568555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1143000"/>
          </a:xfrm>
        </p:spPr>
        <p:txBody>
          <a:bodyPr/>
          <a:lstStyle/>
          <a:p>
            <a:r>
              <a:rPr lang="en-GB" dirty="0" smtClean="0"/>
              <a:t>Suicidal Ideation</a:t>
            </a:r>
            <a:endParaRPr lang="en-GB" dirty="0"/>
          </a:p>
        </p:txBody>
      </p:sp>
      <p:sp>
        <p:nvSpPr>
          <p:cNvPr id="3" name="Content Placeholder 2"/>
          <p:cNvSpPr>
            <a:spLocks noGrp="1"/>
          </p:cNvSpPr>
          <p:nvPr>
            <p:ph idx="1"/>
          </p:nvPr>
        </p:nvSpPr>
        <p:spPr/>
        <p:txBody>
          <a:bodyPr/>
          <a:lstStyle/>
          <a:p>
            <a:pPr>
              <a:lnSpc>
                <a:spcPct val="150000"/>
              </a:lnSpc>
              <a:buFont typeface="Wingdings" pitchFamily="2" charset="2"/>
              <a:buChar char="Ø"/>
            </a:pPr>
            <a:r>
              <a:rPr lang="en-GB" sz="2800" dirty="0" smtClean="0">
                <a:latin typeface="+mj-lt"/>
              </a:rPr>
              <a:t>Inform their GP</a:t>
            </a:r>
          </a:p>
          <a:p>
            <a:pPr>
              <a:lnSpc>
                <a:spcPct val="150000"/>
              </a:lnSpc>
              <a:buFont typeface="Wingdings" pitchFamily="2" charset="2"/>
              <a:buChar char="Ø"/>
            </a:pPr>
            <a:r>
              <a:rPr lang="en-GB" sz="2800" dirty="0" smtClean="0">
                <a:latin typeface="+mj-lt"/>
              </a:rPr>
              <a:t>Psychiatry Liaison assessment</a:t>
            </a:r>
          </a:p>
          <a:p>
            <a:pPr>
              <a:lnSpc>
                <a:spcPct val="150000"/>
              </a:lnSpc>
              <a:buFont typeface="Wingdings" pitchFamily="2" charset="2"/>
              <a:buChar char="Ø"/>
            </a:pPr>
            <a:r>
              <a:rPr lang="en-GB" sz="2800" dirty="0" smtClean="0">
                <a:latin typeface="+mj-lt"/>
              </a:rPr>
              <a:t>Post discharge: GP, A&amp;E, or 111</a:t>
            </a:r>
          </a:p>
          <a:p>
            <a:endParaRPr lang="en-GB" dirty="0"/>
          </a:p>
        </p:txBody>
      </p:sp>
    </p:spTree>
    <p:extLst>
      <p:ext uri="{BB962C8B-B14F-4D97-AF65-F5344CB8AC3E}">
        <p14:creationId xmlns:p14="http://schemas.microsoft.com/office/powerpoint/2010/main" val="1358173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37557865"/>
              </p:ext>
            </p:extLst>
          </p:nvPr>
        </p:nvGraphicFramePr>
        <p:xfrm>
          <a:off x="683568" y="1700809"/>
          <a:ext cx="7920882" cy="4134834"/>
        </p:xfrm>
        <a:graphic>
          <a:graphicData uri="http://schemas.openxmlformats.org/drawingml/2006/table">
            <a:tbl>
              <a:tblPr firstRow="1" bandRow="1">
                <a:tableStyleId>{5C22544A-7EE6-4342-B048-85BDC9FD1C3A}</a:tableStyleId>
              </a:tblPr>
              <a:tblGrid>
                <a:gridCol w="3960441"/>
                <a:gridCol w="3960441"/>
              </a:tblGrid>
              <a:tr h="399173">
                <a:tc>
                  <a:txBody>
                    <a:bodyPr/>
                    <a:lstStyle/>
                    <a:p>
                      <a:r>
                        <a:rPr lang="en-US" sz="2000" dirty="0" smtClean="0">
                          <a:latin typeface="+mj-lt"/>
                        </a:rPr>
                        <a:t>GP community</a:t>
                      </a:r>
                      <a:r>
                        <a:rPr lang="en-US" sz="2000" baseline="0" dirty="0" smtClean="0">
                          <a:latin typeface="+mj-lt"/>
                        </a:rPr>
                        <a:t> referral  (IAPT)</a:t>
                      </a:r>
                      <a:endParaRPr lang="en-US" sz="2000" dirty="0">
                        <a:latin typeface="+mj-lt"/>
                      </a:endParaRPr>
                    </a:p>
                  </a:txBody>
                  <a:tcPr marT="45723" marB="45723"/>
                </a:tc>
                <a:tc>
                  <a:txBody>
                    <a:bodyPr/>
                    <a:lstStyle/>
                    <a:p>
                      <a:r>
                        <a:rPr lang="en-US" sz="2000" dirty="0" smtClean="0">
                          <a:latin typeface="+mj-lt"/>
                        </a:rPr>
                        <a:t>Liaison Psychiatry</a:t>
                      </a:r>
                      <a:endParaRPr lang="en-US" sz="2000" dirty="0">
                        <a:latin typeface="+mj-lt"/>
                      </a:endParaRPr>
                    </a:p>
                  </a:txBody>
                  <a:tcPr marT="45723" marB="45723"/>
                </a:tc>
              </a:tr>
              <a:tr h="909117">
                <a:tc>
                  <a:txBody>
                    <a:bodyPr/>
                    <a:lstStyle/>
                    <a:p>
                      <a:r>
                        <a:rPr lang="en-US" sz="2000" dirty="0" smtClean="0">
                          <a:latin typeface="+mj-lt"/>
                        </a:rPr>
                        <a:t>Would benefit from brief intervention </a:t>
                      </a:r>
                      <a:r>
                        <a:rPr lang="en-US" sz="2000" b="1" dirty="0" smtClean="0">
                          <a:latin typeface="+mj-lt"/>
                        </a:rPr>
                        <a:t>post-discharge</a:t>
                      </a:r>
                      <a:endParaRPr lang="en-US" sz="2000" b="1" dirty="0">
                        <a:latin typeface="+mj-lt"/>
                      </a:endParaRPr>
                    </a:p>
                  </a:txBody>
                  <a:tcPr marT="45723" marB="45723"/>
                </a:tc>
                <a:tc>
                  <a:txBody>
                    <a:bodyPr/>
                    <a:lstStyle/>
                    <a:p>
                      <a:r>
                        <a:rPr lang="en-US" sz="2000" dirty="0" smtClean="0">
                          <a:latin typeface="+mj-lt"/>
                        </a:rPr>
                        <a:t>Likely to need</a:t>
                      </a:r>
                      <a:r>
                        <a:rPr lang="en-US" sz="2000" baseline="0" dirty="0" smtClean="0">
                          <a:latin typeface="+mj-lt"/>
                        </a:rPr>
                        <a:t> on-going </a:t>
                      </a:r>
                      <a:r>
                        <a:rPr lang="en-US" sz="2000" b="1" baseline="0" dirty="0" smtClean="0">
                          <a:latin typeface="+mj-lt"/>
                        </a:rPr>
                        <a:t>in-patient</a:t>
                      </a:r>
                      <a:r>
                        <a:rPr lang="en-US" sz="2000" baseline="0" dirty="0" smtClean="0">
                          <a:latin typeface="+mj-lt"/>
                        </a:rPr>
                        <a:t> mental health assessments</a:t>
                      </a:r>
                      <a:endParaRPr lang="en-US" sz="2000" dirty="0">
                        <a:latin typeface="+mj-lt"/>
                      </a:endParaRPr>
                    </a:p>
                  </a:txBody>
                  <a:tcPr marT="45723" marB="45723"/>
                </a:tc>
              </a:tr>
              <a:tr h="9979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j-lt"/>
                        </a:rPr>
                        <a:t>Mild</a:t>
                      </a:r>
                      <a:r>
                        <a:rPr lang="en-US" sz="2000" baseline="0" dirty="0" smtClean="0">
                          <a:latin typeface="+mj-lt"/>
                        </a:rPr>
                        <a:t> to moderate</a:t>
                      </a:r>
                      <a:r>
                        <a:rPr lang="en-US" sz="2000" dirty="0" smtClean="0">
                          <a:latin typeface="+mj-lt"/>
                        </a:rPr>
                        <a:t> anxiety</a:t>
                      </a:r>
                      <a:r>
                        <a:rPr lang="en-US" sz="2000" baseline="0" dirty="0" smtClean="0">
                          <a:latin typeface="+mj-lt"/>
                        </a:rPr>
                        <a:t>/ depression </a:t>
                      </a:r>
                      <a:endParaRPr lang="en-US" sz="2000" dirty="0" smtClean="0">
                        <a:latin typeface="+mj-lt"/>
                      </a:endParaRPr>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j-lt"/>
                        </a:rPr>
                        <a:t>History of severe mental health or diagnosed personality disorder/ S</a:t>
                      </a:r>
                      <a:r>
                        <a:rPr lang="en-US" sz="2000" baseline="0" dirty="0" smtClean="0">
                          <a:latin typeface="+mj-lt"/>
                        </a:rPr>
                        <a:t>uicide attempt(s)</a:t>
                      </a:r>
                      <a:endParaRPr lang="en-US" sz="2000" dirty="0" smtClean="0">
                        <a:latin typeface="+mj-lt"/>
                      </a:endParaRPr>
                    </a:p>
                  </a:txBody>
                  <a:tcPr marT="45723" marB="45723"/>
                </a:tc>
              </a:tr>
              <a:tr h="7181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j-lt"/>
                        </a:rPr>
                        <a:t>Able to reflect on mood and</a:t>
                      </a:r>
                      <a:r>
                        <a:rPr lang="en-US" sz="2000" baseline="0" dirty="0" smtClean="0">
                          <a:latin typeface="+mj-lt"/>
                        </a:rPr>
                        <a:t> articulate this</a:t>
                      </a:r>
                      <a:endParaRPr lang="en-US" sz="2000" dirty="0" smtClean="0">
                        <a:latin typeface="+mj-lt"/>
                      </a:endParaRPr>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j-lt"/>
                        </a:rPr>
                        <a:t>May require pharmacology</a:t>
                      </a:r>
                      <a:r>
                        <a:rPr lang="en-US" sz="2000" baseline="0" dirty="0" smtClean="0">
                          <a:latin typeface="+mj-lt"/>
                        </a:rPr>
                        <a:t> intervention</a:t>
                      </a:r>
                      <a:endParaRPr lang="en-US" sz="2000" dirty="0" smtClean="0">
                        <a:latin typeface="+mj-lt"/>
                      </a:endParaRPr>
                    </a:p>
                  </a:txBody>
                  <a:tcPr marT="45723" marB="45723"/>
                </a:tc>
              </a:tr>
              <a:tr h="997922">
                <a:tc>
                  <a:txBody>
                    <a:bodyPr/>
                    <a:lstStyle/>
                    <a:p>
                      <a:endParaRPr lang="en-US" sz="2000" dirty="0">
                        <a:latin typeface="+mj-lt"/>
                      </a:endParaRPr>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mj-lt"/>
                        </a:rPr>
                        <a:t>Likely to need on-going</a:t>
                      </a:r>
                      <a:r>
                        <a:rPr lang="en-US" sz="2000" baseline="0" dirty="0" smtClean="0">
                          <a:latin typeface="+mj-lt"/>
                        </a:rPr>
                        <a:t> Community Mental Health Team (CMHT) input on discharge</a:t>
                      </a:r>
                      <a:endParaRPr lang="en-US" sz="2000" dirty="0">
                        <a:latin typeface="+mj-lt"/>
                      </a:endParaRPr>
                    </a:p>
                  </a:txBody>
                  <a:tcPr marT="45723" marB="45723"/>
                </a:tc>
              </a:tr>
            </a:tbl>
          </a:graphicData>
        </a:graphic>
      </p:graphicFrame>
      <p:sp>
        <p:nvSpPr>
          <p:cNvPr id="3" name="Title 2"/>
          <p:cNvSpPr>
            <a:spLocks noGrp="1"/>
          </p:cNvSpPr>
          <p:nvPr>
            <p:ph type="title"/>
          </p:nvPr>
        </p:nvSpPr>
        <p:spPr>
          <a:xfrm>
            <a:off x="467544" y="692696"/>
            <a:ext cx="8229600" cy="648072"/>
          </a:xfrm>
        </p:spPr>
        <p:txBody>
          <a:bodyPr>
            <a:noAutofit/>
          </a:bodyPr>
          <a:lstStyle/>
          <a:p>
            <a:pPr>
              <a:defRPr/>
            </a:pPr>
            <a:r>
              <a:rPr lang="en-US" dirty="0" smtClean="0"/>
              <a:t>Who to refer to?</a:t>
            </a:r>
            <a:endParaRPr lang="en-US" dirty="0"/>
          </a:p>
        </p:txBody>
      </p:sp>
    </p:spTree>
    <p:extLst>
      <p:ext uri="{BB962C8B-B14F-4D97-AF65-F5344CB8AC3E}">
        <p14:creationId xmlns:p14="http://schemas.microsoft.com/office/powerpoint/2010/main" val="1984221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260648"/>
            <a:ext cx="8229600" cy="1143000"/>
          </a:xfrm>
        </p:spPr>
        <p:txBody>
          <a:bodyPr/>
          <a:lstStyle/>
          <a:p>
            <a:r>
              <a:rPr lang="en-GB" dirty="0" smtClean="0"/>
              <a:t>Services available </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80281955"/>
              </p:ext>
            </p:extLst>
          </p:nvPr>
        </p:nvGraphicFramePr>
        <p:xfrm>
          <a:off x="467544" y="1628800"/>
          <a:ext cx="8229600" cy="4937760"/>
        </p:xfrm>
        <a:graphic>
          <a:graphicData uri="http://schemas.openxmlformats.org/drawingml/2006/table">
            <a:tbl>
              <a:tblPr firstRow="1" bandRow="1">
                <a:tableStyleId>{5C22544A-7EE6-4342-B048-85BDC9FD1C3A}</a:tableStyleId>
              </a:tblPr>
              <a:tblGrid>
                <a:gridCol w="2743200"/>
                <a:gridCol w="2743200"/>
                <a:gridCol w="2743200"/>
              </a:tblGrid>
              <a:tr h="1080120">
                <a:tc>
                  <a:txBody>
                    <a:bodyPr/>
                    <a:lstStyle/>
                    <a:p>
                      <a:r>
                        <a:rPr lang="en-GB" sz="1800" dirty="0" smtClean="0">
                          <a:latin typeface="+mj-lt"/>
                        </a:rPr>
                        <a:t>Improving Access to Psychological Therapies (IAPT)</a:t>
                      </a:r>
                      <a:endParaRPr lang="en-GB" sz="1800" dirty="0">
                        <a:latin typeface="+mj-lt"/>
                      </a:endParaRPr>
                    </a:p>
                  </a:txBody>
                  <a:tcPr/>
                </a:tc>
                <a:tc>
                  <a:txBody>
                    <a:bodyPr/>
                    <a:lstStyle/>
                    <a:p>
                      <a:r>
                        <a:rPr lang="en-GB" sz="1800" dirty="0" smtClean="0">
                          <a:latin typeface="+mj-lt"/>
                        </a:rPr>
                        <a:t>Community Mental Health Team (CMHT)/ Community Recovery</a:t>
                      </a:r>
                      <a:r>
                        <a:rPr lang="en-GB" sz="1800" baseline="0" dirty="0" smtClean="0">
                          <a:latin typeface="+mj-lt"/>
                        </a:rPr>
                        <a:t> Team</a:t>
                      </a:r>
                      <a:endParaRPr lang="en-GB" sz="1800" dirty="0">
                        <a:latin typeface="+mj-lt"/>
                      </a:endParaRPr>
                    </a:p>
                  </a:txBody>
                  <a:tcPr/>
                </a:tc>
                <a:tc>
                  <a:txBody>
                    <a:bodyPr/>
                    <a:lstStyle/>
                    <a:p>
                      <a:r>
                        <a:rPr lang="en-GB" sz="1800" dirty="0" smtClean="0">
                          <a:latin typeface="+mj-lt"/>
                        </a:rPr>
                        <a:t>PTSD Services</a:t>
                      </a:r>
                      <a:endParaRPr lang="en-GB" sz="1800" dirty="0">
                        <a:latin typeface="+mj-lt"/>
                      </a:endParaRPr>
                    </a:p>
                  </a:txBody>
                  <a:tcPr/>
                </a:tc>
              </a:tr>
              <a:tr h="522599">
                <a:tc>
                  <a:txBody>
                    <a:bodyPr/>
                    <a:lstStyle/>
                    <a:p>
                      <a:r>
                        <a:rPr lang="en-GB" sz="1800" dirty="0" smtClean="0">
                          <a:latin typeface="+mj-lt"/>
                        </a:rPr>
                        <a:t>Mild to moderate</a:t>
                      </a:r>
                      <a:endParaRPr lang="en-GB" sz="1800" dirty="0">
                        <a:latin typeface="+mj-lt"/>
                      </a:endParaRPr>
                    </a:p>
                  </a:txBody>
                  <a:tcPr/>
                </a:tc>
                <a:tc>
                  <a:txBody>
                    <a:bodyPr/>
                    <a:lstStyle/>
                    <a:p>
                      <a:r>
                        <a:rPr lang="en-GB" sz="1800" dirty="0" smtClean="0">
                          <a:latin typeface="+mj-lt"/>
                        </a:rPr>
                        <a:t>Complex</a:t>
                      </a:r>
                      <a:r>
                        <a:rPr lang="en-GB" sz="1800" baseline="0" dirty="0" smtClean="0">
                          <a:latin typeface="+mj-lt"/>
                        </a:rPr>
                        <a:t> and severe</a:t>
                      </a:r>
                      <a:endParaRPr lang="en-GB" sz="1800" dirty="0">
                        <a:latin typeface="+mj-lt"/>
                      </a:endParaRPr>
                    </a:p>
                  </a:txBody>
                  <a:tcPr/>
                </a:tc>
                <a:tc>
                  <a:txBody>
                    <a:bodyPr/>
                    <a:lstStyle/>
                    <a:p>
                      <a:r>
                        <a:rPr lang="en-GB" sz="1800" dirty="0" smtClean="0">
                          <a:latin typeface="+mj-lt"/>
                        </a:rPr>
                        <a:t>Specialist</a:t>
                      </a:r>
                      <a:r>
                        <a:rPr lang="en-GB" sz="1800" baseline="0" dirty="0" smtClean="0">
                          <a:latin typeface="+mj-lt"/>
                        </a:rPr>
                        <a:t> trauma focused </a:t>
                      </a:r>
                      <a:endParaRPr lang="en-GB" sz="1800" dirty="0">
                        <a:latin typeface="+mj-lt"/>
                      </a:endParaRPr>
                    </a:p>
                  </a:txBody>
                  <a:tcPr/>
                </a:tc>
              </a:tr>
              <a:tr h="599750">
                <a:tc>
                  <a:txBody>
                    <a:bodyPr/>
                    <a:lstStyle/>
                    <a:p>
                      <a:r>
                        <a:rPr lang="en-GB" sz="1800" dirty="0" smtClean="0">
                          <a:latin typeface="+mj-lt"/>
                        </a:rPr>
                        <a:t>GP or self-</a:t>
                      </a:r>
                      <a:r>
                        <a:rPr lang="en-GB" sz="1800" baseline="0" dirty="0" smtClean="0">
                          <a:latin typeface="+mj-lt"/>
                        </a:rPr>
                        <a:t> referral</a:t>
                      </a:r>
                      <a:endParaRPr lang="en-GB" sz="1800" dirty="0">
                        <a:latin typeface="+mj-lt"/>
                      </a:endParaRPr>
                    </a:p>
                  </a:txBody>
                  <a:tcPr/>
                </a:tc>
                <a:tc>
                  <a:txBody>
                    <a:bodyPr/>
                    <a:lstStyle/>
                    <a:p>
                      <a:r>
                        <a:rPr lang="en-GB" sz="1800" dirty="0" smtClean="0">
                          <a:latin typeface="+mj-lt"/>
                        </a:rPr>
                        <a:t>GP or Psychiatry Liaison referral</a:t>
                      </a:r>
                      <a:endParaRPr lang="en-GB" sz="1800" dirty="0">
                        <a:latin typeface="+mj-lt"/>
                      </a:endParaRPr>
                    </a:p>
                  </a:txBody>
                  <a:tcPr/>
                </a:tc>
                <a:tc>
                  <a:txBody>
                    <a:bodyPr/>
                    <a:lstStyle/>
                    <a:p>
                      <a:r>
                        <a:rPr lang="en-GB" sz="1800" dirty="0" smtClean="0">
                          <a:latin typeface="+mj-lt"/>
                        </a:rPr>
                        <a:t>GP</a:t>
                      </a:r>
                      <a:r>
                        <a:rPr lang="en-GB" sz="1800" baseline="0" dirty="0" smtClean="0">
                          <a:latin typeface="+mj-lt"/>
                        </a:rPr>
                        <a:t> referral, CMHT, IAPT</a:t>
                      </a:r>
                      <a:r>
                        <a:rPr lang="en-GB" sz="1800" dirty="0" smtClean="0">
                          <a:latin typeface="+mj-lt"/>
                        </a:rPr>
                        <a:t> </a:t>
                      </a:r>
                      <a:endParaRPr lang="en-GB" sz="1800" dirty="0">
                        <a:latin typeface="+mj-lt"/>
                      </a:endParaRPr>
                    </a:p>
                  </a:txBody>
                  <a:tcPr/>
                </a:tc>
              </a:tr>
              <a:tr h="1113821">
                <a:tc>
                  <a:txBody>
                    <a:bodyPr/>
                    <a:lstStyle/>
                    <a:p>
                      <a:r>
                        <a:rPr lang="en-GB" sz="1800" dirty="0" smtClean="0">
                          <a:latin typeface="+mj-lt"/>
                        </a:rPr>
                        <a:t>Psychologist/</a:t>
                      </a:r>
                      <a:r>
                        <a:rPr lang="en-GB" sz="1800" baseline="0" dirty="0" smtClean="0">
                          <a:latin typeface="+mj-lt"/>
                        </a:rPr>
                        <a:t> Well Being workers</a:t>
                      </a:r>
                      <a:endParaRPr lang="en-GB" sz="1800" dirty="0">
                        <a:latin typeface="+mj-lt"/>
                      </a:endParaRPr>
                    </a:p>
                  </a:txBody>
                  <a:tcPr/>
                </a:tc>
                <a:tc>
                  <a:txBody>
                    <a:bodyPr/>
                    <a:lstStyle/>
                    <a:p>
                      <a:r>
                        <a:rPr lang="en-GB" sz="1800" dirty="0" smtClean="0">
                          <a:latin typeface="+mj-lt"/>
                        </a:rPr>
                        <a:t>MDT: Mental</a:t>
                      </a:r>
                      <a:r>
                        <a:rPr lang="en-GB" sz="1800" baseline="0" dirty="0" smtClean="0">
                          <a:latin typeface="+mj-lt"/>
                        </a:rPr>
                        <a:t> Health nurses, Psychiatry, Psychology, Occupational Therapists</a:t>
                      </a:r>
                      <a:endParaRPr lang="en-GB" sz="1800" dirty="0">
                        <a:latin typeface="+mj-lt"/>
                      </a:endParaRPr>
                    </a:p>
                  </a:txBody>
                  <a:tcPr/>
                </a:tc>
                <a:tc>
                  <a:txBody>
                    <a:bodyPr/>
                    <a:lstStyle/>
                    <a:p>
                      <a:r>
                        <a:rPr lang="en-GB" sz="1800" dirty="0" smtClean="0">
                          <a:latin typeface="+mj-lt"/>
                        </a:rPr>
                        <a:t>Psychology led</a:t>
                      </a:r>
                      <a:endParaRPr lang="en-GB" sz="1800" dirty="0">
                        <a:latin typeface="+mj-lt"/>
                      </a:endParaRPr>
                    </a:p>
                  </a:txBody>
                  <a:tcPr/>
                </a:tc>
              </a:tr>
              <a:tr h="444321">
                <a:tc>
                  <a:txBody>
                    <a:bodyPr/>
                    <a:lstStyle/>
                    <a:p>
                      <a:r>
                        <a:rPr lang="en-GB" sz="1800" dirty="0" smtClean="0">
                          <a:latin typeface="+mj-lt"/>
                        </a:rPr>
                        <a:t>Finite </a:t>
                      </a:r>
                      <a:r>
                        <a:rPr lang="en-GB" sz="1800" baseline="0" dirty="0" smtClean="0">
                          <a:latin typeface="+mj-lt"/>
                        </a:rPr>
                        <a:t>number of sessions</a:t>
                      </a:r>
                      <a:endParaRPr lang="en-GB" sz="1800" dirty="0">
                        <a:latin typeface="+mj-lt"/>
                      </a:endParaRPr>
                    </a:p>
                  </a:txBody>
                  <a:tcPr/>
                </a:tc>
                <a:tc>
                  <a:txBody>
                    <a:bodyPr/>
                    <a:lstStyle/>
                    <a:p>
                      <a:r>
                        <a:rPr lang="en-GB" sz="1800" dirty="0" smtClean="0">
                          <a:latin typeface="+mj-lt"/>
                        </a:rPr>
                        <a:t>Input dependent on need</a:t>
                      </a:r>
                      <a:endParaRPr lang="en-GB" sz="1800" dirty="0">
                        <a:latin typeface="+mj-lt"/>
                      </a:endParaRPr>
                    </a:p>
                  </a:txBody>
                  <a:tcPr/>
                </a:tc>
                <a:tc>
                  <a:txBody>
                    <a:bodyPr/>
                    <a:lstStyle/>
                    <a:p>
                      <a:r>
                        <a:rPr lang="en-GB" sz="1800" dirty="0" smtClean="0">
                          <a:latin typeface="+mj-lt"/>
                        </a:rPr>
                        <a:t>Finite number of sessions</a:t>
                      </a:r>
                      <a:endParaRPr lang="en-GB" sz="1800" dirty="0">
                        <a:latin typeface="+mj-lt"/>
                      </a:endParaRPr>
                    </a:p>
                  </a:txBody>
                  <a:tcPr/>
                </a:tc>
              </a:tr>
              <a:tr h="599750">
                <a:tc>
                  <a:txBody>
                    <a:bodyPr/>
                    <a:lstStyle/>
                    <a:p>
                      <a:r>
                        <a:rPr lang="en-GB" sz="1800" dirty="0" smtClean="0">
                          <a:latin typeface="+mj-lt"/>
                        </a:rPr>
                        <a:t>Widely</a:t>
                      </a:r>
                      <a:r>
                        <a:rPr lang="en-GB" sz="1800" baseline="0" dirty="0" smtClean="0">
                          <a:latin typeface="+mj-lt"/>
                        </a:rPr>
                        <a:t> available – up to 3 month wait to be seen</a:t>
                      </a:r>
                      <a:endParaRPr lang="en-GB" sz="1800" dirty="0">
                        <a:latin typeface="+mj-lt"/>
                      </a:endParaRPr>
                    </a:p>
                  </a:txBody>
                  <a:tcPr/>
                </a:tc>
                <a:tc>
                  <a:txBody>
                    <a:bodyPr/>
                    <a:lstStyle/>
                    <a:p>
                      <a:r>
                        <a:rPr lang="en-GB" sz="1800" dirty="0" smtClean="0">
                          <a:latin typeface="+mj-lt"/>
                        </a:rPr>
                        <a:t>Widely</a:t>
                      </a:r>
                      <a:r>
                        <a:rPr lang="en-GB" sz="1800" baseline="0" dirty="0" smtClean="0">
                          <a:latin typeface="+mj-lt"/>
                        </a:rPr>
                        <a:t> available – crisis resolution teams</a:t>
                      </a:r>
                      <a:endParaRPr lang="en-GB" sz="1800" dirty="0">
                        <a:latin typeface="+mj-lt"/>
                      </a:endParaRPr>
                    </a:p>
                  </a:txBody>
                  <a:tcPr/>
                </a:tc>
                <a:tc>
                  <a:txBody>
                    <a:bodyPr/>
                    <a:lstStyle/>
                    <a:p>
                      <a:r>
                        <a:rPr lang="en-GB" sz="1800" dirty="0" smtClean="0">
                          <a:latin typeface="+mj-lt"/>
                        </a:rPr>
                        <a:t>Borough specific</a:t>
                      </a:r>
                      <a:endParaRPr lang="en-GB" sz="1800" dirty="0">
                        <a:latin typeface="+mj-lt"/>
                      </a:endParaRPr>
                    </a:p>
                  </a:txBody>
                  <a:tcPr/>
                </a:tc>
              </a:tr>
            </a:tbl>
          </a:graphicData>
        </a:graphic>
      </p:graphicFrame>
    </p:spTree>
    <p:extLst>
      <p:ext uri="{BB962C8B-B14F-4D97-AF65-F5344CB8AC3E}">
        <p14:creationId xmlns:p14="http://schemas.microsoft.com/office/powerpoint/2010/main" val="1594515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467544" y="260648"/>
            <a:ext cx="8229600" cy="1143000"/>
          </a:xfrm>
          <a:prstGeom prst="rect">
            <a:avLst/>
          </a:prstGeom>
        </p:spPr>
        <p:txBody>
          <a:bodyPr anchor="b"/>
          <a:lstStyle/>
          <a:p>
            <a:pPr eaLnBrk="1" hangingPunct="1"/>
            <a:r>
              <a:rPr lang="en-GB" dirty="0" smtClean="0"/>
              <a:t> Therapeutic skills</a:t>
            </a:r>
          </a:p>
        </p:txBody>
      </p:sp>
      <p:sp>
        <p:nvSpPr>
          <p:cNvPr id="21507" name="Rectangle 3"/>
          <p:cNvSpPr>
            <a:spLocks noGrp="1" noChangeArrowheads="1"/>
          </p:cNvSpPr>
          <p:nvPr>
            <p:ph type="body" idx="4294967295"/>
          </p:nvPr>
        </p:nvSpPr>
        <p:spPr>
          <a:xfrm>
            <a:off x="457200" y="1935480"/>
            <a:ext cx="8229600" cy="4389120"/>
          </a:xfrm>
          <a:prstGeom prst="rect">
            <a:avLst/>
          </a:prstGeom>
        </p:spPr>
        <p:txBody>
          <a:bodyPr/>
          <a:lstStyle/>
          <a:p>
            <a:pPr eaLnBrk="1" hangingPunct="1">
              <a:buFont typeface="Wingdings" pitchFamily="2" charset="2"/>
              <a:buChar char="Ø"/>
            </a:pPr>
            <a:r>
              <a:rPr lang="en-GB" sz="2800" dirty="0" smtClean="0">
                <a:latin typeface="+mj-lt"/>
              </a:rPr>
              <a:t>Active listening</a:t>
            </a:r>
          </a:p>
          <a:p>
            <a:pPr eaLnBrk="1" hangingPunct="1">
              <a:buFont typeface="Wingdings" pitchFamily="2" charset="2"/>
              <a:buChar char="Ø"/>
            </a:pPr>
            <a:endParaRPr lang="en-GB" sz="800" dirty="0" smtClean="0">
              <a:latin typeface="+mj-lt"/>
            </a:endParaRPr>
          </a:p>
          <a:p>
            <a:pPr eaLnBrk="1" hangingPunct="1">
              <a:buFont typeface="Wingdings" pitchFamily="2" charset="2"/>
              <a:buChar char="Ø"/>
            </a:pPr>
            <a:r>
              <a:rPr lang="en-GB" sz="2800" dirty="0" smtClean="0">
                <a:latin typeface="+mj-lt"/>
              </a:rPr>
              <a:t>Normalising not minimising patient issues</a:t>
            </a:r>
          </a:p>
          <a:p>
            <a:pPr eaLnBrk="1" hangingPunct="1">
              <a:buFont typeface="Wingdings" pitchFamily="2" charset="2"/>
              <a:buChar char="Ø"/>
            </a:pPr>
            <a:endParaRPr lang="en-GB" sz="800" dirty="0" smtClean="0">
              <a:latin typeface="+mj-lt"/>
            </a:endParaRPr>
          </a:p>
          <a:p>
            <a:pPr eaLnBrk="1" hangingPunct="1">
              <a:buFont typeface="Wingdings" pitchFamily="2" charset="2"/>
              <a:buChar char="Ø"/>
            </a:pPr>
            <a:r>
              <a:rPr lang="en-GB" sz="2800" dirty="0" smtClean="0">
                <a:latin typeface="+mj-lt"/>
              </a:rPr>
              <a:t>Empathy – </a:t>
            </a:r>
            <a:r>
              <a:rPr lang="en-GB" sz="2400" dirty="0" smtClean="0">
                <a:latin typeface="+mj-lt"/>
              </a:rPr>
              <a:t>acknowledging losses and how difficult the situation is “It sounds like you are finding things quite difficult just now”. </a:t>
            </a:r>
          </a:p>
          <a:p>
            <a:pPr eaLnBrk="1" hangingPunct="1">
              <a:buFont typeface="Wingdings" pitchFamily="2" charset="2"/>
              <a:buChar char="Ø"/>
            </a:pPr>
            <a:endParaRPr lang="en-GB" sz="800" dirty="0" smtClean="0">
              <a:latin typeface="+mj-lt"/>
            </a:endParaRPr>
          </a:p>
          <a:p>
            <a:pPr eaLnBrk="1" hangingPunct="1">
              <a:buFont typeface="Wingdings" pitchFamily="2" charset="2"/>
              <a:buChar char="Ø"/>
            </a:pPr>
            <a:r>
              <a:rPr lang="en-GB" sz="2800" dirty="0" smtClean="0">
                <a:latin typeface="+mj-lt"/>
              </a:rPr>
              <a:t>Reflecting back</a:t>
            </a:r>
          </a:p>
          <a:p>
            <a:pPr eaLnBrk="1" hangingPunct="1">
              <a:buFont typeface="Wingdings" pitchFamily="2" charset="2"/>
              <a:buChar char="Ø"/>
            </a:pPr>
            <a:endParaRPr lang="en-GB" sz="800" dirty="0" smtClean="0">
              <a:latin typeface="+mj-lt"/>
            </a:endParaRPr>
          </a:p>
          <a:p>
            <a:pPr eaLnBrk="1" hangingPunct="1">
              <a:buFont typeface="Wingdings" pitchFamily="2" charset="2"/>
              <a:buChar char="Ø"/>
            </a:pPr>
            <a:r>
              <a:rPr lang="en-GB" sz="2800" dirty="0" smtClean="0">
                <a:latin typeface="+mj-lt"/>
              </a:rPr>
              <a:t>Open questions, matching tone, mirroring. </a:t>
            </a:r>
          </a:p>
          <a:p>
            <a:pPr eaLnBrk="1" hangingPunct="1"/>
            <a:endParaRPr lang="en-GB" sz="2400" dirty="0" smtClean="0"/>
          </a:p>
          <a:p>
            <a:pPr eaLnBrk="1" hangingPunct="1"/>
            <a:endParaRPr lang="en-GB" dirty="0" smtClean="0"/>
          </a:p>
          <a:p>
            <a:pPr eaLnBrk="1" hangingPunct="1"/>
            <a:endParaRPr lang="en-GB" dirty="0" smtClean="0"/>
          </a:p>
        </p:txBody>
      </p:sp>
    </p:spTree>
    <p:extLst>
      <p:ext uri="{BB962C8B-B14F-4D97-AF65-F5344CB8AC3E}">
        <p14:creationId xmlns:p14="http://schemas.microsoft.com/office/powerpoint/2010/main" val="23305347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143000"/>
          </a:xfrm>
        </p:spPr>
        <p:txBody>
          <a:bodyPr/>
          <a:lstStyle/>
          <a:p>
            <a:r>
              <a:rPr lang="en-GB" dirty="0" smtClean="0"/>
              <a:t>Communication Don’ts </a:t>
            </a:r>
            <a:endParaRPr lang="en-GB" dirty="0"/>
          </a:p>
        </p:txBody>
      </p:sp>
      <p:sp>
        <p:nvSpPr>
          <p:cNvPr id="3" name="Content Placeholder 2"/>
          <p:cNvSpPr>
            <a:spLocks noGrp="1"/>
          </p:cNvSpPr>
          <p:nvPr>
            <p:ph idx="1"/>
          </p:nvPr>
        </p:nvSpPr>
        <p:spPr>
          <a:xfrm>
            <a:off x="467544" y="1700808"/>
            <a:ext cx="8229600" cy="4389120"/>
          </a:xfrm>
        </p:spPr>
        <p:txBody>
          <a:bodyPr>
            <a:normAutofit lnSpcReduction="10000"/>
          </a:bodyPr>
          <a:lstStyle/>
          <a:p>
            <a:pPr>
              <a:lnSpc>
                <a:spcPct val="150000"/>
              </a:lnSpc>
              <a:buFont typeface="Wingdings" pitchFamily="2" charset="2"/>
              <a:buChar char="Ø"/>
            </a:pPr>
            <a:r>
              <a:rPr lang="en-GB" sz="2800" dirty="0" smtClean="0">
                <a:latin typeface="+mj-lt"/>
              </a:rPr>
              <a:t>Confrontation </a:t>
            </a:r>
          </a:p>
          <a:p>
            <a:pPr>
              <a:lnSpc>
                <a:spcPct val="150000"/>
              </a:lnSpc>
              <a:buFont typeface="Wingdings" pitchFamily="2" charset="2"/>
              <a:buChar char="Ø"/>
            </a:pPr>
            <a:r>
              <a:rPr lang="en-GB" sz="2800" dirty="0" smtClean="0">
                <a:latin typeface="+mj-lt"/>
              </a:rPr>
              <a:t>Minimising/ dismissing</a:t>
            </a:r>
          </a:p>
          <a:p>
            <a:pPr>
              <a:lnSpc>
                <a:spcPct val="150000"/>
              </a:lnSpc>
              <a:buFont typeface="Wingdings" pitchFamily="2" charset="2"/>
              <a:buChar char="Ø"/>
            </a:pPr>
            <a:r>
              <a:rPr lang="en-GB" sz="2800" dirty="0" smtClean="0">
                <a:latin typeface="+mj-lt"/>
              </a:rPr>
              <a:t>Judging</a:t>
            </a:r>
          </a:p>
          <a:p>
            <a:pPr>
              <a:lnSpc>
                <a:spcPct val="150000"/>
              </a:lnSpc>
              <a:buFont typeface="Wingdings" pitchFamily="2" charset="2"/>
              <a:buChar char="Ø"/>
            </a:pPr>
            <a:r>
              <a:rPr lang="en-GB" sz="2800" dirty="0" smtClean="0">
                <a:latin typeface="+mj-lt"/>
              </a:rPr>
              <a:t>Taking sides</a:t>
            </a:r>
          </a:p>
          <a:p>
            <a:pPr>
              <a:lnSpc>
                <a:spcPct val="150000"/>
              </a:lnSpc>
              <a:buFont typeface="Wingdings" pitchFamily="2" charset="2"/>
              <a:buChar char="Ø"/>
            </a:pPr>
            <a:r>
              <a:rPr lang="en-GB" sz="2800" dirty="0" smtClean="0">
                <a:latin typeface="+mj-lt"/>
              </a:rPr>
              <a:t>Giving advice </a:t>
            </a:r>
          </a:p>
          <a:p>
            <a:pPr>
              <a:lnSpc>
                <a:spcPct val="150000"/>
              </a:lnSpc>
              <a:buFont typeface="Wingdings" pitchFamily="2" charset="2"/>
              <a:buChar char="Ø"/>
            </a:pPr>
            <a:r>
              <a:rPr lang="en-GB" sz="2800" dirty="0" smtClean="0">
                <a:latin typeface="+mj-lt"/>
              </a:rPr>
              <a:t>Being the expert</a:t>
            </a:r>
          </a:p>
          <a:p>
            <a:endParaRPr lang="en-GB" dirty="0" smtClean="0"/>
          </a:p>
          <a:p>
            <a:endParaRPr lang="en-GB" dirty="0" smtClean="0"/>
          </a:p>
          <a:p>
            <a:endParaRPr lang="en-GB" dirty="0" smtClean="0"/>
          </a:p>
          <a:p>
            <a:endParaRPr lang="en-GB" dirty="0" smtClean="0"/>
          </a:p>
          <a:p>
            <a:endParaRPr lang="en-GB" dirty="0"/>
          </a:p>
        </p:txBody>
      </p:sp>
    </p:spTree>
    <p:extLst>
      <p:ext uri="{BB962C8B-B14F-4D97-AF65-F5344CB8AC3E}">
        <p14:creationId xmlns:p14="http://schemas.microsoft.com/office/powerpoint/2010/main" val="8720029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lstStyle/>
          <a:p>
            <a:r>
              <a:rPr lang="en-GB" dirty="0" smtClean="0"/>
              <a:t>Summary</a:t>
            </a:r>
            <a:endParaRPr lang="en-GB" dirty="0"/>
          </a:p>
        </p:txBody>
      </p:sp>
      <p:sp>
        <p:nvSpPr>
          <p:cNvPr id="3" name="Content Placeholder 2"/>
          <p:cNvSpPr>
            <a:spLocks noGrp="1"/>
          </p:cNvSpPr>
          <p:nvPr>
            <p:ph idx="1"/>
          </p:nvPr>
        </p:nvSpPr>
        <p:spPr/>
        <p:txBody>
          <a:bodyPr>
            <a:normAutofit/>
          </a:bodyPr>
          <a:lstStyle/>
          <a:p>
            <a:pPr>
              <a:lnSpc>
                <a:spcPct val="150000"/>
              </a:lnSpc>
              <a:buFont typeface="Wingdings" pitchFamily="2" charset="2"/>
              <a:buChar char="Ø"/>
            </a:pPr>
            <a:r>
              <a:rPr lang="en-GB" sz="2800" dirty="0">
                <a:latin typeface="+mj-lt"/>
              </a:rPr>
              <a:t>Write to their GP</a:t>
            </a:r>
          </a:p>
          <a:p>
            <a:pPr>
              <a:lnSpc>
                <a:spcPct val="150000"/>
              </a:lnSpc>
              <a:buFont typeface="Wingdings" pitchFamily="2" charset="2"/>
              <a:buChar char="Ø"/>
            </a:pPr>
            <a:r>
              <a:rPr lang="en-GB" sz="2800" dirty="0" smtClean="0">
                <a:latin typeface="+mj-lt"/>
              </a:rPr>
              <a:t>Psychiatry Liaison if you have serious concerns</a:t>
            </a:r>
          </a:p>
          <a:p>
            <a:pPr>
              <a:lnSpc>
                <a:spcPct val="150000"/>
              </a:lnSpc>
              <a:buFont typeface="Wingdings" pitchFamily="2" charset="2"/>
              <a:buChar char="Ø"/>
            </a:pPr>
            <a:r>
              <a:rPr lang="en-GB" sz="2800" dirty="0">
                <a:latin typeface="+mj-lt"/>
              </a:rPr>
              <a:t>You can do practical things</a:t>
            </a:r>
          </a:p>
          <a:p>
            <a:pPr>
              <a:lnSpc>
                <a:spcPct val="150000"/>
              </a:lnSpc>
              <a:buFont typeface="Wingdings" pitchFamily="2" charset="2"/>
              <a:buChar char="Ø"/>
            </a:pPr>
            <a:r>
              <a:rPr lang="en-GB" sz="2800" dirty="0" smtClean="0">
                <a:latin typeface="+mj-lt"/>
              </a:rPr>
              <a:t>Bear in mind PTA/ Delirium </a:t>
            </a:r>
          </a:p>
          <a:p>
            <a:pPr>
              <a:lnSpc>
                <a:spcPct val="150000"/>
              </a:lnSpc>
              <a:buFont typeface="Wingdings" pitchFamily="2" charset="2"/>
              <a:buChar char="Ø"/>
            </a:pPr>
            <a:r>
              <a:rPr lang="en-GB" sz="2800" dirty="0" smtClean="0">
                <a:latin typeface="+mj-lt"/>
              </a:rPr>
              <a:t>Importance of Bio-Psycho-Social model for TBI</a:t>
            </a:r>
          </a:p>
        </p:txBody>
      </p:sp>
    </p:spTree>
    <p:extLst>
      <p:ext uri="{BB962C8B-B14F-4D97-AF65-F5344CB8AC3E}">
        <p14:creationId xmlns:p14="http://schemas.microsoft.com/office/powerpoint/2010/main" val="30968803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556792"/>
            <a:ext cx="8229600" cy="4389120"/>
          </a:xfrm>
        </p:spPr>
        <p:txBody>
          <a:bodyPr>
            <a:normAutofit/>
          </a:bodyPr>
          <a:lstStyle/>
          <a:p>
            <a:pPr>
              <a:lnSpc>
                <a:spcPct val="150000"/>
              </a:lnSpc>
              <a:buFont typeface="Wingdings" pitchFamily="2" charset="2"/>
              <a:buChar char="Ø"/>
            </a:pPr>
            <a:r>
              <a:rPr lang="en-GB" altLang="en-US" sz="2800" dirty="0" smtClean="0">
                <a:latin typeface="+mj-lt"/>
              </a:rPr>
              <a:t>Pain</a:t>
            </a:r>
          </a:p>
          <a:p>
            <a:pPr>
              <a:lnSpc>
                <a:spcPct val="150000"/>
              </a:lnSpc>
              <a:buFont typeface="Wingdings" pitchFamily="2" charset="2"/>
              <a:buChar char="Ø"/>
            </a:pPr>
            <a:r>
              <a:rPr lang="en-GB" altLang="en-US" sz="2800" dirty="0" smtClean="0">
                <a:latin typeface="+mj-lt"/>
              </a:rPr>
              <a:t>Fatigue</a:t>
            </a:r>
            <a:endParaRPr lang="en-GB" altLang="en-US" sz="2800" dirty="0">
              <a:latin typeface="+mj-lt"/>
            </a:endParaRPr>
          </a:p>
          <a:p>
            <a:pPr>
              <a:lnSpc>
                <a:spcPct val="150000"/>
              </a:lnSpc>
              <a:buFont typeface="Wingdings" pitchFamily="2" charset="2"/>
              <a:buChar char="Ø"/>
            </a:pPr>
            <a:r>
              <a:rPr lang="en-GB" altLang="en-US" sz="2800" dirty="0" smtClean="0">
                <a:latin typeface="+mj-lt"/>
              </a:rPr>
              <a:t>Sleep disturbance</a:t>
            </a:r>
          </a:p>
          <a:p>
            <a:pPr>
              <a:lnSpc>
                <a:spcPct val="150000"/>
              </a:lnSpc>
              <a:buFont typeface="Wingdings" pitchFamily="2" charset="2"/>
              <a:buChar char="Ø"/>
            </a:pPr>
            <a:endParaRPr lang="en-GB" altLang="en-US" sz="500" dirty="0" smtClean="0">
              <a:latin typeface="+mj-lt"/>
            </a:endParaRPr>
          </a:p>
          <a:p>
            <a:pPr>
              <a:buFont typeface="Wingdings" pitchFamily="2" charset="2"/>
              <a:buChar char="Ø"/>
            </a:pPr>
            <a:r>
              <a:rPr lang="en-GB" altLang="en-US" sz="2800" dirty="0" smtClean="0">
                <a:latin typeface="+mj-lt"/>
              </a:rPr>
              <a:t>Mood – </a:t>
            </a:r>
            <a:r>
              <a:rPr lang="en-GB" altLang="en-US" sz="2800" dirty="0" err="1" smtClean="0">
                <a:latin typeface="+mj-lt"/>
              </a:rPr>
              <a:t>anhedonia</a:t>
            </a:r>
            <a:r>
              <a:rPr lang="en-GB" altLang="en-US" sz="2800" dirty="0" smtClean="0">
                <a:latin typeface="+mj-lt"/>
              </a:rPr>
              <a:t>, emotional lability, anger/aggression, inappropriate behaviour, loss of empathy </a:t>
            </a:r>
            <a:endParaRPr lang="en-GB" altLang="en-US" sz="2800" dirty="0">
              <a:latin typeface="+mj-lt"/>
            </a:endParaRPr>
          </a:p>
          <a:p>
            <a:pPr>
              <a:buFont typeface="Wingdings" pitchFamily="2" charset="2"/>
              <a:buChar char="Ø"/>
            </a:pPr>
            <a:endParaRPr lang="en-GB" altLang="en-US" dirty="0">
              <a:latin typeface="+mj-lt"/>
            </a:endParaRPr>
          </a:p>
        </p:txBody>
      </p:sp>
      <p:sp>
        <p:nvSpPr>
          <p:cNvPr id="3" name="Title 2"/>
          <p:cNvSpPr>
            <a:spLocks noGrp="1"/>
          </p:cNvSpPr>
          <p:nvPr>
            <p:ph type="title"/>
          </p:nvPr>
        </p:nvSpPr>
        <p:spPr>
          <a:xfrm>
            <a:off x="457200" y="548680"/>
            <a:ext cx="8229600" cy="792088"/>
          </a:xfrm>
        </p:spPr>
        <p:txBody>
          <a:bodyPr>
            <a:noAutofit/>
          </a:bodyPr>
          <a:lstStyle/>
          <a:p>
            <a:r>
              <a:rPr lang="en-GB" dirty="0"/>
              <a:t>C</a:t>
            </a:r>
            <a:r>
              <a:rPr lang="en-GB" dirty="0" smtClean="0"/>
              <a:t>ommon TBI related issues</a:t>
            </a:r>
            <a:endParaRPr lang="en-GB" dirty="0"/>
          </a:p>
        </p:txBody>
      </p:sp>
    </p:spTree>
    <p:extLst>
      <p:ext uri="{BB962C8B-B14F-4D97-AF65-F5344CB8AC3E}">
        <p14:creationId xmlns:p14="http://schemas.microsoft.com/office/powerpoint/2010/main" val="557606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467544" y="1556792"/>
            <a:ext cx="8229600" cy="4389120"/>
          </a:xfrm>
        </p:spPr>
        <p:txBody>
          <a:bodyPr>
            <a:noAutofit/>
          </a:bodyPr>
          <a:lstStyle/>
          <a:p>
            <a:pPr eaLnBrk="1" hangingPunct="1">
              <a:lnSpc>
                <a:spcPct val="150000"/>
              </a:lnSpc>
              <a:buFont typeface="Wingdings" pitchFamily="2" charset="2"/>
              <a:buChar char="Ø"/>
            </a:pPr>
            <a:r>
              <a:rPr lang="en-GB" altLang="en-US" sz="2800" dirty="0" smtClean="0">
                <a:latin typeface="+mj-lt"/>
              </a:rPr>
              <a:t>Slowed speed of processing</a:t>
            </a:r>
          </a:p>
          <a:p>
            <a:pPr eaLnBrk="1" hangingPunct="1">
              <a:lnSpc>
                <a:spcPct val="150000"/>
              </a:lnSpc>
              <a:buFont typeface="Wingdings" pitchFamily="2" charset="2"/>
              <a:buChar char="Ø"/>
            </a:pPr>
            <a:r>
              <a:rPr lang="en-GB" altLang="en-US" sz="2800" dirty="0" smtClean="0">
                <a:latin typeface="+mj-lt"/>
              </a:rPr>
              <a:t>Memory deficits</a:t>
            </a:r>
          </a:p>
          <a:p>
            <a:pPr eaLnBrk="1" hangingPunct="1">
              <a:lnSpc>
                <a:spcPct val="150000"/>
              </a:lnSpc>
              <a:buFont typeface="Wingdings" pitchFamily="2" charset="2"/>
              <a:buChar char="Ø"/>
            </a:pPr>
            <a:r>
              <a:rPr lang="en-GB" altLang="en-US" sz="2800" dirty="0" smtClean="0">
                <a:latin typeface="+mj-lt"/>
              </a:rPr>
              <a:t>Attention impairment</a:t>
            </a:r>
          </a:p>
          <a:p>
            <a:pPr eaLnBrk="1" hangingPunct="1">
              <a:lnSpc>
                <a:spcPct val="150000"/>
              </a:lnSpc>
              <a:buFont typeface="Wingdings" pitchFamily="2" charset="2"/>
              <a:buChar char="Ø"/>
            </a:pPr>
            <a:r>
              <a:rPr lang="en-GB" altLang="en-US" sz="2800" dirty="0" smtClean="0">
                <a:latin typeface="+mj-lt"/>
              </a:rPr>
              <a:t>Executive dysfunction</a:t>
            </a:r>
          </a:p>
          <a:p>
            <a:pPr eaLnBrk="1" hangingPunct="1">
              <a:lnSpc>
                <a:spcPct val="150000"/>
              </a:lnSpc>
              <a:buFont typeface="Wingdings" pitchFamily="2" charset="2"/>
              <a:buChar char="Ø"/>
            </a:pPr>
            <a:r>
              <a:rPr lang="en-GB" altLang="en-US" sz="2800" dirty="0" smtClean="0">
                <a:latin typeface="+mj-lt"/>
              </a:rPr>
              <a:t>Language</a:t>
            </a:r>
          </a:p>
        </p:txBody>
      </p:sp>
      <p:sp>
        <p:nvSpPr>
          <p:cNvPr id="2" name="Title 1"/>
          <p:cNvSpPr>
            <a:spLocks noGrp="1"/>
          </p:cNvSpPr>
          <p:nvPr>
            <p:ph type="title"/>
          </p:nvPr>
        </p:nvSpPr>
        <p:spPr>
          <a:xfrm>
            <a:off x="467544" y="476672"/>
            <a:ext cx="8229600" cy="852704"/>
          </a:xfrm>
        </p:spPr>
        <p:txBody>
          <a:bodyPr>
            <a:normAutofit/>
          </a:bodyPr>
          <a:lstStyle/>
          <a:p>
            <a:pPr eaLnBrk="1" fontAlgn="auto" hangingPunct="1">
              <a:spcAft>
                <a:spcPts val="0"/>
              </a:spcAft>
              <a:defRPr/>
            </a:pPr>
            <a:r>
              <a:rPr lang="en-GB" dirty="0"/>
              <a:t>Common </a:t>
            </a:r>
            <a:r>
              <a:rPr lang="en-GB" dirty="0" smtClean="0"/>
              <a:t>TBI cognitive effects</a:t>
            </a:r>
            <a:endParaRPr lang="en-GB" dirty="0"/>
          </a:p>
        </p:txBody>
      </p:sp>
    </p:spTree>
    <p:extLst>
      <p:ext uri="{BB962C8B-B14F-4D97-AF65-F5344CB8AC3E}">
        <p14:creationId xmlns:p14="http://schemas.microsoft.com/office/powerpoint/2010/main" val="32514793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Executive Functioning</a:t>
            </a:r>
          </a:p>
        </p:txBody>
      </p:sp>
      <p:sp>
        <p:nvSpPr>
          <p:cNvPr id="4" name="Content Placeholder 3"/>
          <p:cNvSpPr>
            <a:spLocks noGrp="1"/>
          </p:cNvSpPr>
          <p:nvPr>
            <p:ph idx="1"/>
          </p:nvPr>
        </p:nvSpPr>
        <p:spPr/>
        <p:txBody>
          <a:bodyPr/>
          <a:lstStyle/>
          <a:p>
            <a:pPr>
              <a:buFont typeface="Wingdings" pitchFamily="2" charset="2"/>
              <a:buChar char="Ø"/>
            </a:pPr>
            <a:r>
              <a:rPr lang="en-GB" altLang="en-US" sz="2400" dirty="0"/>
              <a:t>Planning and organisation </a:t>
            </a:r>
          </a:p>
          <a:p>
            <a:pPr>
              <a:buFont typeface="Wingdings" pitchFamily="2" charset="2"/>
              <a:buChar char="Ø"/>
            </a:pPr>
            <a:r>
              <a:rPr lang="en-GB" altLang="en-US" sz="2400" dirty="0"/>
              <a:t>Flexible thinking</a:t>
            </a:r>
          </a:p>
          <a:p>
            <a:pPr>
              <a:buFont typeface="Wingdings" pitchFamily="2" charset="2"/>
              <a:buChar char="Ø"/>
            </a:pPr>
            <a:r>
              <a:rPr lang="en-GB" altLang="en-US" sz="2400" dirty="0"/>
              <a:t>Monitoring performance </a:t>
            </a:r>
          </a:p>
          <a:p>
            <a:pPr>
              <a:buFont typeface="Wingdings" pitchFamily="2" charset="2"/>
              <a:buChar char="Ø"/>
            </a:pPr>
            <a:r>
              <a:rPr lang="en-GB" altLang="en-US" sz="2400" dirty="0"/>
              <a:t>Multi-tasking</a:t>
            </a:r>
          </a:p>
          <a:p>
            <a:pPr>
              <a:buFont typeface="Wingdings" pitchFamily="2" charset="2"/>
              <a:buChar char="Ø"/>
            </a:pPr>
            <a:r>
              <a:rPr lang="en-GB" altLang="en-US" sz="2400" dirty="0"/>
              <a:t>Solving unusual problems </a:t>
            </a:r>
          </a:p>
          <a:p>
            <a:pPr>
              <a:buFont typeface="Wingdings" pitchFamily="2" charset="2"/>
              <a:buChar char="Ø"/>
            </a:pPr>
            <a:r>
              <a:rPr lang="en-GB" altLang="en-US" sz="2400" dirty="0"/>
              <a:t>Self-awareness</a:t>
            </a:r>
          </a:p>
          <a:p>
            <a:pPr>
              <a:buFont typeface="Wingdings" pitchFamily="2" charset="2"/>
              <a:buChar char="Ø"/>
            </a:pPr>
            <a:r>
              <a:rPr lang="en-GB" altLang="en-US" sz="2400" dirty="0"/>
              <a:t>Learning rules </a:t>
            </a:r>
          </a:p>
          <a:p>
            <a:pPr>
              <a:buFont typeface="Wingdings" pitchFamily="2" charset="2"/>
              <a:buChar char="Ø"/>
            </a:pPr>
            <a:r>
              <a:rPr lang="en-GB" altLang="en-US" sz="2400" dirty="0"/>
              <a:t>Social behaviour</a:t>
            </a:r>
          </a:p>
          <a:p>
            <a:endParaRPr lang="en-GB" dirty="0"/>
          </a:p>
        </p:txBody>
      </p:sp>
      <p:sp>
        <p:nvSpPr>
          <p:cNvPr id="5" name="Content Placeholder 4"/>
          <p:cNvSpPr>
            <a:spLocks noGrp="1"/>
          </p:cNvSpPr>
          <p:nvPr>
            <p:ph idx="12"/>
          </p:nvPr>
        </p:nvSpPr>
        <p:spPr/>
        <p:txBody>
          <a:bodyPr/>
          <a:lstStyle/>
          <a:p>
            <a:pPr>
              <a:buFont typeface="Wingdings" pitchFamily="2" charset="2"/>
              <a:buChar char="Ø"/>
            </a:pPr>
            <a:r>
              <a:rPr lang="en-GB" altLang="en-US" sz="2400" dirty="0"/>
              <a:t>Decision making</a:t>
            </a:r>
          </a:p>
          <a:p>
            <a:pPr>
              <a:buFont typeface="Wingdings" pitchFamily="2" charset="2"/>
              <a:buChar char="Ø"/>
            </a:pPr>
            <a:r>
              <a:rPr lang="en-GB" altLang="en-US" sz="2400" dirty="0"/>
              <a:t>Motivation</a:t>
            </a:r>
          </a:p>
          <a:p>
            <a:pPr>
              <a:buFont typeface="Wingdings" pitchFamily="2" charset="2"/>
              <a:buChar char="Ø"/>
            </a:pPr>
            <a:r>
              <a:rPr lang="en-GB" altLang="en-US" sz="2400" dirty="0"/>
              <a:t>Initiating appropriate behaviour</a:t>
            </a:r>
          </a:p>
          <a:p>
            <a:pPr>
              <a:buFont typeface="Wingdings" pitchFamily="2" charset="2"/>
              <a:buChar char="Ø"/>
            </a:pPr>
            <a:r>
              <a:rPr lang="en-GB" altLang="en-US" sz="2400" dirty="0"/>
              <a:t>Inhibiting inappropriate behaviour</a:t>
            </a:r>
          </a:p>
          <a:p>
            <a:pPr>
              <a:buFont typeface="Wingdings" pitchFamily="2" charset="2"/>
              <a:buChar char="Ø"/>
            </a:pPr>
            <a:r>
              <a:rPr lang="en-GB" altLang="en-US" sz="2400" dirty="0"/>
              <a:t>Controlling emotions </a:t>
            </a:r>
          </a:p>
          <a:p>
            <a:pPr>
              <a:buFont typeface="Wingdings" pitchFamily="2" charset="2"/>
              <a:buChar char="Ø"/>
            </a:pPr>
            <a:r>
              <a:rPr lang="en-GB" altLang="en-US" sz="2400" dirty="0"/>
              <a:t>Concentrating and selective attention</a:t>
            </a:r>
          </a:p>
          <a:p>
            <a:endParaRPr lang="en-GB" dirty="0"/>
          </a:p>
        </p:txBody>
      </p:sp>
    </p:spTree>
    <p:extLst>
      <p:ext uri="{BB962C8B-B14F-4D97-AF65-F5344CB8AC3E}">
        <p14:creationId xmlns:p14="http://schemas.microsoft.com/office/powerpoint/2010/main" val="31269759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555875" y="765175"/>
            <a:ext cx="3592513" cy="944563"/>
          </a:xfrm>
          <a:prstGeom prst="rect">
            <a:avLst/>
          </a:prstGeom>
          <a:noFill/>
          <a:ln w="9525">
            <a:noFill/>
            <a:miter lim="800000"/>
            <a:headEnd/>
            <a:tailEnd/>
          </a:ln>
        </p:spPr>
        <p:txBody>
          <a:bodyPr wrap="none">
            <a:spAutoFit/>
          </a:bodyPr>
          <a:lstStyle/>
          <a:p>
            <a:pPr algn="ctr"/>
            <a:r>
              <a:rPr lang="en-US" altLang="en-US" sz="3200">
                <a:latin typeface="Comic Sans MS" pitchFamily="66" charset="0"/>
              </a:rPr>
              <a:t>Brain pathology</a:t>
            </a:r>
            <a:endParaRPr lang="en-US" altLang="en-US" sz="2400">
              <a:latin typeface="Comic Sans MS" pitchFamily="66" charset="0"/>
            </a:endParaRPr>
          </a:p>
          <a:p>
            <a:pPr algn="ctr"/>
            <a:r>
              <a:rPr lang="en-US" altLang="en-US" sz="2400">
                <a:latin typeface="Comic Sans MS" pitchFamily="66" charset="0"/>
              </a:rPr>
              <a:t>Stroke, head injury, etc</a:t>
            </a:r>
            <a:endParaRPr lang="en-US" altLang="en-US" sz="2400">
              <a:latin typeface="Times New Roman" pitchFamily="18" charset="0"/>
            </a:endParaRPr>
          </a:p>
        </p:txBody>
      </p:sp>
      <p:sp>
        <p:nvSpPr>
          <p:cNvPr id="24579" name="Text Box 3"/>
          <p:cNvSpPr txBox="1">
            <a:spLocks noChangeArrowheads="1"/>
          </p:cNvSpPr>
          <p:nvPr/>
        </p:nvSpPr>
        <p:spPr bwMode="auto">
          <a:xfrm>
            <a:off x="395288" y="2420938"/>
            <a:ext cx="1633537" cy="1692275"/>
          </a:xfrm>
          <a:prstGeom prst="rect">
            <a:avLst/>
          </a:prstGeom>
          <a:noFill/>
          <a:ln w="9525">
            <a:noFill/>
            <a:miter lim="800000"/>
            <a:headEnd/>
            <a:tailEnd/>
          </a:ln>
        </p:spPr>
        <p:txBody>
          <a:bodyPr wrap="none">
            <a:spAutoFit/>
          </a:bodyPr>
          <a:lstStyle/>
          <a:p>
            <a:r>
              <a:rPr lang="en-US" altLang="en-US" sz="2400" b="1">
                <a:latin typeface="Comic Sans MS" pitchFamily="66" charset="0"/>
              </a:rPr>
              <a:t>Cognitive </a:t>
            </a:r>
            <a:endParaRPr lang="en-US" altLang="en-US" sz="2400">
              <a:latin typeface="Comic Sans MS" pitchFamily="66" charset="0"/>
            </a:endParaRPr>
          </a:p>
          <a:p>
            <a:r>
              <a:rPr lang="en-US" altLang="en-US" sz="2000">
                <a:latin typeface="Comic Sans MS" pitchFamily="66" charset="0"/>
              </a:rPr>
              <a:t>e.g. Memory</a:t>
            </a:r>
          </a:p>
          <a:p>
            <a:r>
              <a:rPr lang="en-US" altLang="en-US" sz="2000">
                <a:latin typeface="Comic Sans MS" pitchFamily="66" charset="0"/>
              </a:rPr>
              <a:t>Language</a:t>
            </a:r>
          </a:p>
          <a:p>
            <a:r>
              <a:rPr lang="en-US" altLang="en-US" sz="2000">
                <a:latin typeface="Comic Sans MS" pitchFamily="66" charset="0"/>
              </a:rPr>
              <a:t>Attention</a:t>
            </a:r>
          </a:p>
          <a:p>
            <a:r>
              <a:rPr lang="en-US" altLang="en-US" sz="2000">
                <a:latin typeface="Comic Sans MS" pitchFamily="66" charset="0"/>
              </a:rPr>
              <a:t>Executive</a:t>
            </a:r>
            <a:endParaRPr lang="en-US" altLang="en-US" sz="2400">
              <a:latin typeface="Comic Sans MS" pitchFamily="66" charset="0"/>
            </a:endParaRPr>
          </a:p>
        </p:txBody>
      </p:sp>
      <p:sp>
        <p:nvSpPr>
          <p:cNvPr id="24580" name="Text Box 4"/>
          <p:cNvSpPr txBox="1">
            <a:spLocks noChangeArrowheads="1"/>
          </p:cNvSpPr>
          <p:nvPr/>
        </p:nvSpPr>
        <p:spPr bwMode="auto">
          <a:xfrm>
            <a:off x="3810000" y="2362200"/>
            <a:ext cx="1968500" cy="2773363"/>
          </a:xfrm>
          <a:prstGeom prst="rect">
            <a:avLst/>
          </a:prstGeom>
          <a:noFill/>
          <a:ln w="9525">
            <a:noFill/>
            <a:miter lim="800000"/>
            <a:headEnd/>
            <a:tailEnd/>
          </a:ln>
        </p:spPr>
        <p:txBody>
          <a:bodyPr wrap="none">
            <a:spAutoFit/>
          </a:bodyPr>
          <a:lstStyle/>
          <a:p>
            <a:r>
              <a:rPr lang="en-US" altLang="en-US" sz="2800" b="1">
                <a:latin typeface="Comic Sans MS" pitchFamily="66" charset="0"/>
              </a:rPr>
              <a:t>Affect</a:t>
            </a:r>
            <a:endParaRPr lang="en-US" altLang="en-US" sz="2800">
              <a:latin typeface="Comic Sans MS" pitchFamily="66" charset="0"/>
            </a:endParaRPr>
          </a:p>
          <a:p>
            <a:r>
              <a:rPr lang="en-US" altLang="en-US" sz="2000">
                <a:latin typeface="Comic Sans MS" pitchFamily="66" charset="0"/>
              </a:rPr>
              <a:t>e.g. Depression</a:t>
            </a:r>
          </a:p>
          <a:p>
            <a:r>
              <a:rPr lang="en-US" altLang="en-US" sz="2000">
                <a:latin typeface="Comic Sans MS" pitchFamily="66" charset="0"/>
              </a:rPr>
              <a:t>Anxiety</a:t>
            </a:r>
          </a:p>
          <a:p>
            <a:r>
              <a:rPr lang="en-US" altLang="en-US" sz="2000">
                <a:latin typeface="Comic Sans MS" pitchFamily="66" charset="0"/>
              </a:rPr>
              <a:t>Anger</a:t>
            </a:r>
          </a:p>
          <a:p>
            <a:r>
              <a:rPr lang="en-US" altLang="en-US" sz="2000">
                <a:latin typeface="Comic Sans MS" pitchFamily="66" charset="0"/>
              </a:rPr>
              <a:t>Confidence</a:t>
            </a:r>
          </a:p>
          <a:p>
            <a:r>
              <a:rPr lang="en-US" altLang="en-US" sz="2000">
                <a:latin typeface="Comic Sans MS" pitchFamily="66" charset="0"/>
              </a:rPr>
              <a:t>Motivation</a:t>
            </a:r>
            <a:endParaRPr lang="en-US" altLang="en-US" sz="2800">
              <a:latin typeface="Comic Sans MS" pitchFamily="66" charset="0"/>
            </a:endParaRPr>
          </a:p>
          <a:p>
            <a:endParaRPr lang="en-US" altLang="en-US" sz="2400">
              <a:latin typeface="Comic Sans MS" pitchFamily="66" charset="0"/>
            </a:endParaRPr>
          </a:p>
          <a:p>
            <a:endParaRPr lang="en-US" altLang="en-US" sz="2400">
              <a:latin typeface="Comic Sans MS" pitchFamily="66" charset="0"/>
            </a:endParaRPr>
          </a:p>
        </p:txBody>
      </p:sp>
      <p:sp>
        <p:nvSpPr>
          <p:cNvPr id="24581" name="Text Box 5"/>
          <p:cNvSpPr txBox="1">
            <a:spLocks noChangeArrowheads="1"/>
          </p:cNvSpPr>
          <p:nvPr/>
        </p:nvSpPr>
        <p:spPr bwMode="auto">
          <a:xfrm>
            <a:off x="6781800" y="2362200"/>
            <a:ext cx="1947863" cy="1676400"/>
          </a:xfrm>
          <a:prstGeom prst="rect">
            <a:avLst/>
          </a:prstGeom>
          <a:noFill/>
          <a:ln w="9525">
            <a:noFill/>
            <a:miter lim="800000"/>
            <a:headEnd/>
            <a:tailEnd/>
          </a:ln>
        </p:spPr>
        <p:txBody>
          <a:bodyPr wrap="none">
            <a:spAutoFit/>
          </a:bodyPr>
          <a:lstStyle/>
          <a:p>
            <a:r>
              <a:rPr lang="en-US" altLang="en-US" sz="2400" b="1">
                <a:latin typeface="Comic Sans MS" pitchFamily="66" charset="0"/>
              </a:rPr>
              <a:t>Physical</a:t>
            </a:r>
            <a:endParaRPr lang="en-US" altLang="en-US" sz="2400">
              <a:latin typeface="Comic Sans MS" pitchFamily="66" charset="0"/>
            </a:endParaRPr>
          </a:p>
          <a:p>
            <a:r>
              <a:rPr lang="en-US" altLang="en-US" sz="2000">
                <a:latin typeface="Comic Sans MS" pitchFamily="66" charset="0"/>
              </a:rPr>
              <a:t>e.g. Hemiplegia</a:t>
            </a:r>
          </a:p>
          <a:p>
            <a:r>
              <a:rPr lang="en-US" altLang="en-US" sz="2000">
                <a:latin typeface="Comic Sans MS" pitchFamily="66" charset="0"/>
              </a:rPr>
              <a:t>Sensory loss</a:t>
            </a:r>
          </a:p>
          <a:p>
            <a:r>
              <a:rPr lang="en-US" altLang="en-US" sz="2000">
                <a:latin typeface="Comic Sans MS" pitchFamily="66" charset="0"/>
              </a:rPr>
              <a:t>Dysarthria</a:t>
            </a:r>
          </a:p>
          <a:p>
            <a:r>
              <a:rPr lang="en-US" altLang="en-US" sz="2000">
                <a:latin typeface="Comic Sans MS" pitchFamily="66" charset="0"/>
              </a:rPr>
              <a:t>Pain</a:t>
            </a:r>
            <a:endParaRPr lang="en-US" altLang="en-US" sz="2400">
              <a:latin typeface="Comic Sans MS" pitchFamily="66" charset="0"/>
            </a:endParaRPr>
          </a:p>
        </p:txBody>
      </p:sp>
      <p:sp>
        <p:nvSpPr>
          <p:cNvPr id="24582" name="Text Box 6"/>
          <p:cNvSpPr txBox="1">
            <a:spLocks noChangeArrowheads="1"/>
          </p:cNvSpPr>
          <p:nvPr/>
        </p:nvSpPr>
        <p:spPr bwMode="auto">
          <a:xfrm>
            <a:off x="2819400" y="4953000"/>
            <a:ext cx="3698875" cy="1676400"/>
          </a:xfrm>
          <a:prstGeom prst="rect">
            <a:avLst/>
          </a:prstGeom>
          <a:noFill/>
          <a:ln w="9525">
            <a:noFill/>
            <a:miter lim="800000"/>
            <a:headEnd/>
            <a:tailEnd/>
          </a:ln>
        </p:spPr>
        <p:txBody>
          <a:bodyPr wrap="none">
            <a:spAutoFit/>
          </a:bodyPr>
          <a:lstStyle/>
          <a:p>
            <a:r>
              <a:rPr lang="en-US" altLang="en-US" sz="2400" b="1">
                <a:latin typeface="Comic Sans MS" pitchFamily="66" charset="0"/>
              </a:rPr>
              <a:t>Functional consequences</a:t>
            </a:r>
            <a:endParaRPr lang="en-US" altLang="en-US" sz="2400">
              <a:latin typeface="Comic Sans MS" pitchFamily="66" charset="0"/>
            </a:endParaRPr>
          </a:p>
          <a:p>
            <a:r>
              <a:rPr lang="en-US" altLang="en-US" sz="2000">
                <a:latin typeface="Comic Sans MS" pitchFamily="66" charset="0"/>
              </a:rPr>
              <a:t>e.g. Work</a:t>
            </a:r>
          </a:p>
          <a:p>
            <a:r>
              <a:rPr lang="en-US" altLang="en-US" sz="2000">
                <a:latin typeface="Comic Sans MS" pitchFamily="66" charset="0"/>
              </a:rPr>
              <a:t>ADL</a:t>
            </a:r>
          </a:p>
          <a:p>
            <a:r>
              <a:rPr lang="en-US" altLang="en-US" sz="2000">
                <a:latin typeface="Comic Sans MS" pitchFamily="66" charset="0"/>
              </a:rPr>
              <a:t>Leisure</a:t>
            </a:r>
            <a:br>
              <a:rPr lang="en-US" altLang="en-US" sz="2000">
                <a:latin typeface="Comic Sans MS" pitchFamily="66" charset="0"/>
              </a:rPr>
            </a:br>
            <a:r>
              <a:rPr lang="en-US" altLang="en-US" sz="2000">
                <a:latin typeface="Comic Sans MS" pitchFamily="66" charset="0"/>
              </a:rPr>
              <a:t>Driving</a:t>
            </a:r>
          </a:p>
        </p:txBody>
      </p:sp>
      <p:sp>
        <p:nvSpPr>
          <p:cNvPr id="24583" name="Line 7"/>
          <p:cNvSpPr>
            <a:spLocks noChangeShapeType="1"/>
          </p:cNvSpPr>
          <p:nvPr/>
        </p:nvSpPr>
        <p:spPr bwMode="auto">
          <a:xfrm flipH="1">
            <a:off x="4343400" y="1600200"/>
            <a:ext cx="0" cy="762000"/>
          </a:xfrm>
          <a:prstGeom prst="line">
            <a:avLst/>
          </a:prstGeom>
          <a:noFill/>
          <a:ln w="25400">
            <a:solidFill>
              <a:schemeClr val="tx1"/>
            </a:solidFill>
            <a:round/>
            <a:headEnd/>
            <a:tailEnd type="triangle" w="lg" len="lg"/>
          </a:ln>
        </p:spPr>
        <p:txBody>
          <a:bodyPr wrap="none" anchor="ctr"/>
          <a:lstStyle/>
          <a:p>
            <a:endParaRPr lang="en-GB"/>
          </a:p>
        </p:txBody>
      </p:sp>
      <p:sp>
        <p:nvSpPr>
          <p:cNvPr id="24584" name="Line 8"/>
          <p:cNvSpPr>
            <a:spLocks noChangeShapeType="1"/>
          </p:cNvSpPr>
          <p:nvPr/>
        </p:nvSpPr>
        <p:spPr bwMode="auto">
          <a:xfrm flipH="1">
            <a:off x="1828800" y="1524000"/>
            <a:ext cx="762000" cy="762000"/>
          </a:xfrm>
          <a:prstGeom prst="line">
            <a:avLst/>
          </a:prstGeom>
          <a:noFill/>
          <a:ln w="25400">
            <a:solidFill>
              <a:schemeClr val="tx1"/>
            </a:solidFill>
            <a:round/>
            <a:headEnd/>
            <a:tailEnd type="triangle" w="lg" len="lg"/>
          </a:ln>
        </p:spPr>
        <p:txBody>
          <a:bodyPr wrap="none" anchor="ctr"/>
          <a:lstStyle/>
          <a:p>
            <a:endParaRPr lang="en-GB"/>
          </a:p>
        </p:txBody>
      </p:sp>
      <p:sp>
        <p:nvSpPr>
          <p:cNvPr id="24585" name="Line 9"/>
          <p:cNvSpPr>
            <a:spLocks noChangeShapeType="1"/>
          </p:cNvSpPr>
          <p:nvPr/>
        </p:nvSpPr>
        <p:spPr bwMode="auto">
          <a:xfrm>
            <a:off x="6172200" y="1447800"/>
            <a:ext cx="838200" cy="762000"/>
          </a:xfrm>
          <a:prstGeom prst="line">
            <a:avLst/>
          </a:prstGeom>
          <a:noFill/>
          <a:ln w="25400">
            <a:solidFill>
              <a:schemeClr val="tx1"/>
            </a:solidFill>
            <a:round/>
            <a:headEnd/>
            <a:tailEnd type="triangle" w="lg" len="lg"/>
          </a:ln>
        </p:spPr>
        <p:txBody>
          <a:bodyPr wrap="none" anchor="ctr"/>
          <a:lstStyle/>
          <a:p>
            <a:endParaRPr lang="en-GB"/>
          </a:p>
        </p:txBody>
      </p:sp>
      <p:sp>
        <p:nvSpPr>
          <p:cNvPr id="24586" name="Line 10"/>
          <p:cNvSpPr>
            <a:spLocks noChangeShapeType="1"/>
          </p:cNvSpPr>
          <p:nvPr/>
        </p:nvSpPr>
        <p:spPr bwMode="auto">
          <a:xfrm>
            <a:off x="1371600" y="4191000"/>
            <a:ext cx="1295400" cy="990600"/>
          </a:xfrm>
          <a:prstGeom prst="line">
            <a:avLst/>
          </a:prstGeom>
          <a:noFill/>
          <a:ln w="25400">
            <a:solidFill>
              <a:schemeClr val="tx1"/>
            </a:solidFill>
            <a:round/>
            <a:headEnd/>
            <a:tailEnd type="triangle" w="lg" len="med"/>
          </a:ln>
        </p:spPr>
        <p:txBody>
          <a:bodyPr wrap="none" anchor="ctr"/>
          <a:lstStyle/>
          <a:p>
            <a:endParaRPr lang="en-GB"/>
          </a:p>
        </p:txBody>
      </p:sp>
      <p:sp>
        <p:nvSpPr>
          <p:cNvPr id="24587" name="Line 11"/>
          <p:cNvSpPr>
            <a:spLocks noChangeShapeType="1"/>
          </p:cNvSpPr>
          <p:nvPr/>
        </p:nvSpPr>
        <p:spPr bwMode="auto">
          <a:xfrm flipH="1">
            <a:off x="6781800" y="4191000"/>
            <a:ext cx="838200" cy="914400"/>
          </a:xfrm>
          <a:prstGeom prst="line">
            <a:avLst/>
          </a:prstGeom>
          <a:noFill/>
          <a:ln w="25400">
            <a:solidFill>
              <a:schemeClr val="tx1"/>
            </a:solidFill>
            <a:round/>
            <a:headEnd/>
            <a:tailEnd type="triangle" w="lg" len="med"/>
          </a:ln>
        </p:spPr>
        <p:txBody>
          <a:bodyPr wrap="none" anchor="ctr"/>
          <a:lstStyle/>
          <a:p>
            <a:endParaRPr lang="en-GB"/>
          </a:p>
        </p:txBody>
      </p:sp>
      <p:sp>
        <p:nvSpPr>
          <p:cNvPr id="24588" name="Text Box 12"/>
          <p:cNvSpPr txBox="1">
            <a:spLocks noChangeArrowheads="1"/>
          </p:cNvSpPr>
          <p:nvPr/>
        </p:nvSpPr>
        <p:spPr bwMode="auto">
          <a:xfrm>
            <a:off x="5638800" y="4191000"/>
            <a:ext cx="808038" cy="457200"/>
          </a:xfrm>
          <a:prstGeom prst="rect">
            <a:avLst/>
          </a:prstGeom>
          <a:noFill/>
          <a:ln w="9525">
            <a:noFill/>
            <a:miter lim="800000"/>
            <a:headEnd/>
            <a:tailEnd/>
          </a:ln>
        </p:spPr>
        <p:txBody>
          <a:bodyPr wrap="none">
            <a:spAutoFit/>
          </a:bodyPr>
          <a:lstStyle/>
          <a:p>
            <a:r>
              <a:rPr lang="en-US" altLang="en-US" sz="2400">
                <a:latin typeface="Comic Sans MS" pitchFamily="66" charset="0"/>
              </a:rPr>
              <a:t>Loss</a:t>
            </a:r>
          </a:p>
        </p:txBody>
      </p:sp>
      <p:sp>
        <p:nvSpPr>
          <p:cNvPr id="24589" name="Text Box 13"/>
          <p:cNvSpPr txBox="1">
            <a:spLocks noChangeArrowheads="1"/>
          </p:cNvSpPr>
          <p:nvPr/>
        </p:nvSpPr>
        <p:spPr bwMode="auto">
          <a:xfrm>
            <a:off x="2286000" y="4191000"/>
            <a:ext cx="1225550" cy="457200"/>
          </a:xfrm>
          <a:prstGeom prst="rect">
            <a:avLst/>
          </a:prstGeom>
          <a:noFill/>
          <a:ln w="9525">
            <a:noFill/>
            <a:miter lim="800000"/>
            <a:headEnd/>
            <a:tailEnd/>
          </a:ln>
        </p:spPr>
        <p:txBody>
          <a:bodyPr wrap="none">
            <a:spAutoFit/>
          </a:bodyPr>
          <a:lstStyle/>
          <a:p>
            <a:r>
              <a:rPr lang="en-US" altLang="en-US" sz="2400">
                <a:latin typeface="Comic Sans MS" pitchFamily="66" charset="0"/>
              </a:rPr>
              <a:t>Insight</a:t>
            </a:r>
          </a:p>
        </p:txBody>
      </p:sp>
      <p:sp>
        <p:nvSpPr>
          <p:cNvPr id="24590" name="Line 14"/>
          <p:cNvSpPr>
            <a:spLocks noChangeShapeType="1"/>
          </p:cNvSpPr>
          <p:nvPr/>
        </p:nvSpPr>
        <p:spPr bwMode="auto">
          <a:xfrm flipV="1">
            <a:off x="5562600" y="4572000"/>
            <a:ext cx="381000" cy="457200"/>
          </a:xfrm>
          <a:prstGeom prst="line">
            <a:avLst/>
          </a:prstGeom>
          <a:noFill/>
          <a:ln w="25400">
            <a:solidFill>
              <a:schemeClr val="tx1"/>
            </a:solidFill>
            <a:round/>
            <a:headEnd/>
            <a:tailEnd type="triangle" w="lg" len="med"/>
          </a:ln>
        </p:spPr>
        <p:txBody>
          <a:bodyPr wrap="none" anchor="ctr"/>
          <a:lstStyle/>
          <a:p>
            <a:endParaRPr lang="en-GB"/>
          </a:p>
        </p:txBody>
      </p:sp>
      <p:sp>
        <p:nvSpPr>
          <p:cNvPr id="24591" name="Line 15"/>
          <p:cNvSpPr>
            <a:spLocks noChangeShapeType="1"/>
          </p:cNvSpPr>
          <p:nvPr/>
        </p:nvSpPr>
        <p:spPr bwMode="auto">
          <a:xfrm flipH="1" flipV="1">
            <a:off x="5410200" y="3810000"/>
            <a:ext cx="533400" cy="381000"/>
          </a:xfrm>
          <a:prstGeom prst="line">
            <a:avLst/>
          </a:prstGeom>
          <a:noFill/>
          <a:ln w="25400">
            <a:solidFill>
              <a:schemeClr val="tx1"/>
            </a:solidFill>
            <a:round/>
            <a:headEnd/>
            <a:tailEnd type="triangle" w="lg" len="med"/>
          </a:ln>
        </p:spPr>
        <p:txBody>
          <a:bodyPr wrap="none" anchor="ctr"/>
          <a:lstStyle/>
          <a:p>
            <a:endParaRPr lang="en-GB"/>
          </a:p>
        </p:txBody>
      </p:sp>
      <p:sp>
        <p:nvSpPr>
          <p:cNvPr id="24592" name="Line 16"/>
          <p:cNvSpPr>
            <a:spLocks noChangeShapeType="1"/>
          </p:cNvSpPr>
          <p:nvPr/>
        </p:nvSpPr>
        <p:spPr bwMode="auto">
          <a:xfrm>
            <a:off x="3200400" y="4572000"/>
            <a:ext cx="457200" cy="381000"/>
          </a:xfrm>
          <a:prstGeom prst="line">
            <a:avLst/>
          </a:prstGeom>
          <a:noFill/>
          <a:ln w="25400">
            <a:solidFill>
              <a:schemeClr val="tx1"/>
            </a:solidFill>
            <a:round/>
            <a:headEnd/>
            <a:tailEnd type="triangle" w="lg" len="med"/>
          </a:ln>
        </p:spPr>
        <p:txBody>
          <a:bodyPr wrap="none" anchor="ctr"/>
          <a:lstStyle/>
          <a:p>
            <a:endParaRPr lang="en-GB"/>
          </a:p>
        </p:txBody>
      </p:sp>
      <p:sp>
        <p:nvSpPr>
          <p:cNvPr id="24593" name="Line 17"/>
          <p:cNvSpPr>
            <a:spLocks noChangeShapeType="1"/>
          </p:cNvSpPr>
          <p:nvPr/>
        </p:nvSpPr>
        <p:spPr bwMode="auto">
          <a:xfrm flipV="1">
            <a:off x="2971800" y="3810000"/>
            <a:ext cx="533400" cy="381000"/>
          </a:xfrm>
          <a:prstGeom prst="line">
            <a:avLst/>
          </a:prstGeom>
          <a:noFill/>
          <a:ln w="25400">
            <a:solidFill>
              <a:schemeClr val="tx1"/>
            </a:solidFill>
            <a:round/>
            <a:headEnd/>
            <a:tailEnd type="triangle" w="lg" len="med"/>
          </a:ln>
        </p:spPr>
        <p:txBody>
          <a:bodyPr wrap="none" anchor="ctr"/>
          <a:lstStyle/>
          <a:p>
            <a:endParaRPr lang="en-GB"/>
          </a:p>
        </p:txBody>
      </p:sp>
      <p:sp>
        <p:nvSpPr>
          <p:cNvPr id="24594" name="Line 18"/>
          <p:cNvSpPr>
            <a:spLocks noChangeShapeType="1"/>
          </p:cNvSpPr>
          <p:nvPr/>
        </p:nvSpPr>
        <p:spPr bwMode="auto">
          <a:xfrm>
            <a:off x="2057400" y="3810000"/>
            <a:ext cx="381000" cy="304800"/>
          </a:xfrm>
          <a:prstGeom prst="line">
            <a:avLst/>
          </a:prstGeom>
          <a:noFill/>
          <a:ln w="25400">
            <a:solidFill>
              <a:schemeClr val="tx1"/>
            </a:solidFill>
            <a:round/>
            <a:headEnd/>
            <a:tailEnd type="triangle" w="lg" len="med"/>
          </a:ln>
        </p:spPr>
        <p:txBody>
          <a:bodyPr wrap="none" anchor="ctr"/>
          <a:lstStyle/>
          <a:p>
            <a:endParaRPr lang="en-GB"/>
          </a:p>
        </p:txBody>
      </p:sp>
      <p:sp>
        <p:nvSpPr>
          <p:cNvPr id="24595" name="Line 19"/>
          <p:cNvSpPr>
            <a:spLocks noChangeShapeType="1"/>
          </p:cNvSpPr>
          <p:nvPr/>
        </p:nvSpPr>
        <p:spPr bwMode="auto">
          <a:xfrm flipH="1">
            <a:off x="4495800" y="4419600"/>
            <a:ext cx="0" cy="533400"/>
          </a:xfrm>
          <a:prstGeom prst="line">
            <a:avLst/>
          </a:prstGeom>
          <a:noFill/>
          <a:ln w="25400">
            <a:solidFill>
              <a:schemeClr val="tx1"/>
            </a:solidFill>
            <a:round/>
            <a:headEnd/>
            <a:tailEnd type="triangle" w="lg" len="med"/>
          </a:ln>
        </p:spPr>
        <p:txBody>
          <a:bodyPr wrap="none" anchor="ctr"/>
          <a:lstStyle/>
          <a:p>
            <a:endParaRPr lang="en-GB"/>
          </a:p>
        </p:txBody>
      </p:sp>
      <p:sp>
        <p:nvSpPr>
          <p:cNvPr id="24596" name="Text Box 20"/>
          <p:cNvSpPr txBox="1">
            <a:spLocks noChangeArrowheads="1"/>
          </p:cNvSpPr>
          <p:nvPr/>
        </p:nvSpPr>
        <p:spPr bwMode="auto">
          <a:xfrm>
            <a:off x="6784975" y="533400"/>
            <a:ext cx="2359025" cy="1187450"/>
          </a:xfrm>
          <a:prstGeom prst="rect">
            <a:avLst/>
          </a:prstGeom>
          <a:noFill/>
          <a:ln w="9525">
            <a:noFill/>
            <a:miter lim="800000"/>
            <a:headEnd/>
            <a:tailEnd/>
          </a:ln>
        </p:spPr>
        <p:txBody>
          <a:bodyPr wrap="none">
            <a:spAutoFit/>
          </a:bodyPr>
          <a:lstStyle/>
          <a:p>
            <a:pPr algn="ctr"/>
            <a:r>
              <a:rPr lang="en-US" altLang="en-US" sz="2400" dirty="0">
                <a:latin typeface="Comic Sans MS" pitchFamily="66" charset="0"/>
              </a:rPr>
              <a:t>Pre-morbid</a:t>
            </a:r>
          </a:p>
          <a:p>
            <a:pPr algn="ctr"/>
            <a:r>
              <a:rPr lang="en-US" altLang="en-US" sz="2400" dirty="0">
                <a:latin typeface="Comic Sans MS" pitchFamily="66" charset="0"/>
              </a:rPr>
              <a:t>factors</a:t>
            </a:r>
          </a:p>
          <a:p>
            <a:pPr algn="ctr"/>
            <a:r>
              <a:rPr lang="en-US" altLang="en-US" sz="2400" dirty="0" err="1">
                <a:latin typeface="Comic Sans MS" pitchFamily="66" charset="0"/>
              </a:rPr>
              <a:t>e.g</a:t>
            </a:r>
            <a:r>
              <a:rPr lang="en-US" altLang="en-US" sz="2400" dirty="0">
                <a:latin typeface="Comic Sans MS" pitchFamily="66" charset="0"/>
              </a:rPr>
              <a:t> coping style</a:t>
            </a:r>
          </a:p>
        </p:txBody>
      </p:sp>
      <p:sp>
        <p:nvSpPr>
          <p:cNvPr id="24597" name="Text Box 21"/>
          <p:cNvSpPr txBox="1">
            <a:spLocks noChangeArrowheads="1"/>
          </p:cNvSpPr>
          <p:nvPr/>
        </p:nvSpPr>
        <p:spPr bwMode="auto">
          <a:xfrm>
            <a:off x="0" y="620713"/>
            <a:ext cx="2036763" cy="822325"/>
          </a:xfrm>
          <a:prstGeom prst="rect">
            <a:avLst/>
          </a:prstGeom>
          <a:noFill/>
          <a:ln w="9525">
            <a:noFill/>
            <a:miter lim="800000"/>
            <a:headEnd/>
            <a:tailEnd/>
          </a:ln>
        </p:spPr>
        <p:txBody>
          <a:bodyPr wrap="none">
            <a:spAutoFit/>
          </a:bodyPr>
          <a:lstStyle/>
          <a:p>
            <a:pPr algn="ctr"/>
            <a:r>
              <a:rPr lang="en-US" altLang="en-US" sz="2400">
                <a:latin typeface="Comic Sans MS" pitchFamily="66" charset="0"/>
              </a:rPr>
              <a:t>Family/social</a:t>
            </a:r>
          </a:p>
          <a:p>
            <a:pPr algn="ctr"/>
            <a:r>
              <a:rPr lang="en-US" altLang="en-US" sz="2400">
                <a:latin typeface="Comic Sans MS" pitchFamily="66" charset="0"/>
              </a:rPr>
              <a:t>support</a:t>
            </a:r>
          </a:p>
        </p:txBody>
      </p:sp>
      <p:sp>
        <p:nvSpPr>
          <p:cNvPr id="24598" name="Line 22"/>
          <p:cNvSpPr>
            <a:spLocks noChangeShapeType="1"/>
          </p:cNvSpPr>
          <p:nvPr/>
        </p:nvSpPr>
        <p:spPr bwMode="auto">
          <a:xfrm flipH="1">
            <a:off x="5105400" y="1371600"/>
            <a:ext cx="1676400" cy="990600"/>
          </a:xfrm>
          <a:prstGeom prst="line">
            <a:avLst/>
          </a:prstGeom>
          <a:noFill/>
          <a:ln w="25400">
            <a:solidFill>
              <a:schemeClr val="tx1"/>
            </a:solidFill>
            <a:prstDash val="dash"/>
            <a:round/>
            <a:headEnd/>
            <a:tailEnd type="triangle" w="lg" len="med"/>
          </a:ln>
        </p:spPr>
        <p:txBody>
          <a:bodyPr wrap="none" anchor="ctr"/>
          <a:lstStyle/>
          <a:p>
            <a:endParaRPr lang="en-GB"/>
          </a:p>
        </p:txBody>
      </p:sp>
      <p:sp>
        <p:nvSpPr>
          <p:cNvPr id="24599" name="Line 23"/>
          <p:cNvSpPr>
            <a:spLocks noChangeShapeType="1"/>
          </p:cNvSpPr>
          <p:nvPr/>
        </p:nvSpPr>
        <p:spPr bwMode="auto">
          <a:xfrm>
            <a:off x="1752600" y="1295400"/>
            <a:ext cx="1905000" cy="1143000"/>
          </a:xfrm>
          <a:prstGeom prst="line">
            <a:avLst/>
          </a:prstGeom>
          <a:noFill/>
          <a:ln w="25400">
            <a:solidFill>
              <a:schemeClr val="tx1"/>
            </a:solidFill>
            <a:prstDash val="dash"/>
            <a:round/>
            <a:headEnd/>
            <a:tailEnd type="triangle" w="lg" len="med"/>
          </a:ln>
        </p:spPr>
        <p:txBody>
          <a:bodyPr wrap="none" anchor="ctr"/>
          <a:lstStyle/>
          <a:p>
            <a:endParaRPr lang="en-GB"/>
          </a:p>
        </p:txBody>
      </p:sp>
      <p:sp>
        <p:nvSpPr>
          <p:cNvPr id="24600" name="Line 24"/>
          <p:cNvSpPr>
            <a:spLocks noChangeShapeType="1"/>
          </p:cNvSpPr>
          <p:nvPr/>
        </p:nvSpPr>
        <p:spPr bwMode="auto">
          <a:xfrm flipH="1">
            <a:off x="304800" y="1268413"/>
            <a:ext cx="19050" cy="4065587"/>
          </a:xfrm>
          <a:prstGeom prst="line">
            <a:avLst/>
          </a:prstGeom>
          <a:noFill/>
          <a:ln w="25400">
            <a:solidFill>
              <a:schemeClr val="tx1"/>
            </a:solidFill>
            <a:prstDash val="dash"/>
            <a:round/>
            <a:headEnd/>
            <a:tailEnd/>
          </a:ln>
        </p:spPr>
        <p:txBody>
          <a:bodyPr wrap="none" anchor="ctr"/>
          <a:lstStyle/>
          <a:p>
            <a:endParaRPr lang="en-GB"/>
          </a:p>
        </p:txBody>
      </p:sp>
      <p:sp>
        <p:nvSpPr>
          <p:cNvPr id="24601" name="Line 25"/>
          <p:cNvSpPr>
            <a:spLocks noChangeShapeType="1"/>
          </p:cNvSpPr>
          <p:nvPr/>
        </p:nvSpPr>
        <p:spPr bwMode="auto">
          <a:xfrm>
            <a:off x="304800" y="5334000"/>
            <a:ext cx="2133600" cy="0"/>
          </a:xfrm>
          <a:prstGeom prst="line">
            <a:avLst/>
          </a:prstGeom>
          <a:noFill/>
          <a:ln w="25400">
            <a:solidFill>
              <a:schemeClr val="tx1"/>
            </a:solidFill>
            <a:prstDash val="dash"/>
            <a:round/>
            <a:headEnd/>
            <a:tailEnd type="triangle" w="med" len="med"/>
          </a:ln>
        </p:spPr>
        <p:txBody>
          <a:bodyPr wrap="none" anchor="ctr"/>
          <a:lstStyle/>
          <a:p>
            <a:endParaRPr lang="en-GB"/>
          </a:p>
        </p:txBody>
      </p:sp>
      <p:pic>
        <p:nvPicPr>
          <p:cNvPr id="24602" name="Picture 26" descr="ct"/>
          <p:cNvPicPr>
            <a:picLocks noChangeAspect="1" noChangeArrowheads="1"/>
          </p:cNvPicPr>
          <p:nvPr/>
        </p:nvPicPr>
        <p:blipFill>
          <a:blip r:embed="rId4" cstate="print"/>
          <a:srcRect/>
          <a:stretch>
            <a:fillRect/>
          </a:stretch>
        </p:blipFill>
        <p:spPr bwMode="auto">
          <a:xfrm>
            <a:off x="2195513" y="188913"/>
            <a:ext cx="649287" cy="720725"/>
          </a:xfrm>
          <a:prstGeom prst="rect">
            <a:avLst/>
          </a:prstGeom>
          <a:noFill/>
          <a:ln w="9525">
            <a:noFill/>
            <a:miter lim="800000"/>
            <a:headEnd/>
            <a:tailEnd/>
          </a:ln>
        </p:spPr>
      </p:pic>
      <p:graphicFrame>
        <p:nvGraphicFramePr>
          <p:cNvPr id="24603" name="Object 27"/>
          <p:cNvGraphicFramePr>
            <a:graphicFrameLocks noChangeAspect="1"/>
          </p:cNvGraphicFramePr>
          <p:nvPr/>
        </p:nvGraphicFramePr>
        <p:xfrm>
          <a:off x="5867400" y="188913"/>
          <a:ext cx="1152525" cy="903287"/>
        </p:xfrm>
        <a:graphic>
          <a:graphicData uri="http://schemas.openxmlformats.org/presentationml/2006/ole">
            <mc:AlternateContent xmlns:mc="http://schemas.openxmlformats.org/markup-compatibility/2006">
              <mc:Choice xmlns:v="urn:schemas-microsoft-com:vml" Requires="v">
                <p:oleObj spid="_x0000_s2053" name="Photo Editor Photo" r:id="rId5" imgW="5334462" imgH="4358095" progId="">
                  <p:embed/>
                </p:oleObj>
              </mc:Choice>
              <mc:Fallback>
                <p:oleObj name="Photo Editor Photo" r:id="rId5" imgW="5334462" imgH="4358095"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188913"/>
                        <a:ext cx="1152525" cy="90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604" name="Text Box 28"/>
          <p:cNvSpPr txBox="1">
            <a:spLocks noChangeArrowheads="1"/>
          </p:cNvSpPr>
          <p:nvPr/>
        </p:nvSpPr>
        <p:spPr bwMode="auto">
          <a:xfrm>
            <a:off x="3833813" y="6553200"/>
            <a:ext cx="5032375" cy="304800"/>
          </a:xfrm>
          <a:prstGeom prst="rect">
            <a:avLst/>
          </a:prstGeom>
          <a:noFill/>
          <a:ln w="9525">
            <a:noFill/>
            <a:miter lim="800000"/>
            <a:headEnd/>
            <a:tailEnd/>
          </a:ln>
        </p:spPr>
        <p:txBody>
          <a:bodyPr wrap="none">
            <a:spAutoFit/>
          </a:bodyPr>
          <a:lstStyle/>
          <a:p>
            <a:pPr eaLnBrk="1" hangingPunct="1"/>
            <a:r>
              <a:rPr lang="en-GB" altLang="en-US" sz="1400"/>
              <a:t>Evans (2006), in Wilson, Gracey, Evans and Bateman, (2009)</a:t>
            </a:r>
          </a:p>
        </p:txBody>
      </p:sp>
    </p:spTree>
    <p:extLst>
      <p:ext uri="{BB962C8B-B14F-4D97-AF65-F5344CB8AC3E}">
        <p14:creationId xmlns:p14="http://schemas.microsoft.com/office/powerpoint/2010/main" val="2068724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lstStyle/>
          <a:p>
            <a:r>
              <a:rPr lang="en-GB" dirty="0" smtClean="0"/>
              <a:t>Mayo Classification Scale</a:t>
            </a:r>
            <a:endParaRPr lang="en-GB" dirty="0"/>
          </a:p>
        </p:txBody>
      </p:sp>
      <p:sp>
        <p:nvSpPr>
          <p:cNvPr id="3" name="Content Placeholder 2"/>
          <p:cNvSpPr>
            <a:spLocks noGrp="1"/>
          </p:cNvSpPr>
          <p:nvPr>
            <p:ph idx="1"/>
          </p:nvPr>
        </p:nvSpPr>
        <p:spPr>
          <a:xfrm>
            <a:off x="457200" y="1935480"/>
            <a:ext cx="8229600" cy="4085808"/>
          </a:xfrm>
        </p:spPr>
        <p:txBody>
          <a:bodyPr/>
          <a:lstStyle/>
          <a:p>
            <a:endParaRPr lang="en-GB" dirty="0"/>
          </a:p>
        </p:txBody>
      </p:sp>
      <p:graphicFrame>
        <p:nvGraphicFramePr>
          <p:cNvPr id="4" name="Content Placeholder 5"/>
          <p:cNvGraphicFramePr>
            <a:graphicFrameLocks/>
          </p:cNvGraphicFramePr>
          <p:nvPr>
            <p:extLst>
              <p:ext uri="{D42A27DB-BD31-4B8C-83A1-F6EECF244321}">
                <p14:modId xmlns:p14="http://schemas.microsoft.com/office/powerpoint/2010/main" val="4278391890"/>
              </p:ext>
            </p:extLst>
          </p:nvPr>
        </p:nvGraphicFramePr>
        <p:xfrm>
          <a:off x="457200" y="1935163"/>
          <a:ext cx="8229600" cy="3813988"/>
        </p:xfrm>
        <a:graphic>
          <a:graphicData uri="http://schemas.openxmlformats.org/drawingml/2006/table">
            <a:tbl>
              <a:tblPr firstRow="1" bandRow="1">
                <a:tableStyleId>{5C22544A-7EE6-4342-B048-85BDC9FD1C3A}</a:tableStyleId>
              </a:tblPr>
              <a:tblGrid>
                <a:gridCol w="1738536"/>
                <a:gridCol w="1224136"/>
                <a:gridCol w="1296144"/>
                <a:gridCol w="1008112"/>
                <a:gridCol w="2962672"/>
              </a:tblGrid>
              <a:tr h="673456">
                <a:tc>
                  <a:txBody>
                    <a:bodyPr/>
                    <a:lstStyle/>
                    <a:p>
                      <a:r>
                        <a:rPr lang="en-GB" sz="2000" dirty="0" smtClean="0">
                          <a:latin typeface="+mj-lt"/>
                        </a:rPr>
                        <a:t>Indicator</a:t>
                      </a:r>
                      <a:endParaRPr lang="en-GB" sz="2000" dirty="0">
                        <a:latin typeface="+mj-lt"/>
                      </a:endParaRPr>
                    </a:p>
                  </a:txBody>
                  <a:tcPr/>
                </a:tc>
                <a:tc>
                  <a:txBody>
                    <a:bodyPr/>
                    <a:lstStyle/>
                    <a:p>
                      <a:r>
                        <a:rPr lang="en-GB" sz="2000" dirty="0" smtClean="0">
                          <a:latin typeface="+mj-lt"/>
                        </a:rPr>
                        <a:t>LOC</a:t>
                      </a:r>
                      <a:endParaRPr lang="en-GB" sz="20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PTA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GCS</a:t>
                      </a:r>
                    </a:p>
                    <a:p>
                      <a:endParaRPr lang="en-GB" sz="2000" dirty="0">
                        <a:latin typeface="+mj-lt"/>
                      </a:endParaRPr>
                    </a:p>
                  </a:txBody>
                  <a:tcPr/>
                </a:tc>
                <a:tc>
                  <a:txBody>
                    <a:bodyPr/>
                    <a:lstStyle/>
                    <a:p>
                      <a:r>
                        <a:rPr lang="en-GB" sz="2000" dirty="0" smtClean="0">
                          <a:latin typeface="+mj-lt"/>
                        </a:rPr>
                        <a:t>Physiology</a:t>
                      </a:r>
                      <a:endParaRPr lang="en-GB" sz="2000" dirty="0">
                        <a:latin typeface="+mj-lt"/>
                      </a:endParaRPr>
                    </a:p>
                  </a:txBody>
                  <a:tcPr/>
                </a:tc>
              </a:tr>
              <a:tr h="11528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smtClean="0">
                          <a:latin typeface="+mj-lt"/>
                        </a:rPr>
                        <a:t>Definite Moderate – Severe</a:t>
                      </a:r>
                    </a:p>
                  </a:txBody>
                  <a:tcPr/>
                </a:tc>
                <a:tc>
                  <a:txBody>
                    <a:bodyPr/>
                    <a:lstStyle/>
                    <a:p>
                      <a:r>
                        <a:rPr lang="en-GB" sz="2000" dirty="0" smtClean="0">
                          <a:latin typeface="+mj-lt"/>
                        </a:rPr>
                        <a:t>&gt;30 </a:t>
                      </a:r>
                      <a:r>
                        <a:rPr lang="en-GB" sz="2000" dirty="0" err="1" smtClean="0">
                          <a:latin typeface="+mj-lt"/>
                        </a:rPr>
                        <a:t>mins</a:t>
                      </a:r>
                      <a:endParaRPr lang="en-GB" sz="20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≥24 hours</a:t>
                      </a:r>
                    </a:p>
                    <a:p>
                      <a:endParaRPr lang="en-GB" sz="20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&lt;13</a:t>
                      </a:r>
                    </a:p>
                    <a:p>
                      <a:endParaRPr lang="en-GB" sz="20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Positive</a:t>
                      </a:r>
                      <a:r>
                        <a:rPr lang="en-GB" sz="2000" baseline="0" dirty="0" smtClean="0">
                          <a:latin typeface="+mj-lt"/>
                        </a:rPr>
                        <a:t> intracranial findings</a:t>
                      </a:r>
                      <a:endParaRPr lang="en-GB" sz="2000" dirty="0" smtClean="0">
                        <a:latin typeface="+mj-lt"/>
                      </a:endParaRPr>
                    </a:p>
                    <a:p>
                      <a:endParaRPr lang="en-GB" sz="2000" dirty="0">
                        <a:latin typeface="+mj-lt"/>
                      </a:endParaRPr>
                    </a:p>
                  </a:txBody>
                  <a:tcPr/>
                </a:tc>
              </a:tr>
              <a:tr h="678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smtClean="0">
                          <a:latin typeface="+mj-lt"/>
                        </a:rPr>
                        <a:t>Probable</a:t>
                      </a:r>
                      <a:r>
                        <a:rPr lang="en-GB" sz="2000" b="1" baseline="0" dirty="0" smtClean="0">
                          <a:latin typeface="+mj-lt"/>
                        </a:rPr>
                        <a:t> Mild</a:t>
                      </a:r>
                      <a:endParaRPr lang="en-GB" sz="2000" b="1" dirty="0" smtClean="0">
                        <a:latin typeface="+mj-lt"/>
                      </a:endParaRPr>
                    </a:p>
                  </a:txBody>
                  <a:tcPr/>
                </a:tc>
                <a:tc>
                  <a:txBody>
                    <a:bodyPr/>
                    <a:lstStyle/>
                    <a:p>
                      <a:r>
                        <a:rPr lang="en-GB" sz="2000" dirty="0" smtClean="0">
                          <a:latin typeface="+mj-lt"/>
                        </a:rPr>
                        <a:t>&lt;30 </a:t>
                      </a:r>
                      <a:r>
                        <a:rPr lang="en-GB" sz="2000" dirty="0" err="1" smtClean="0">
                          <a:latin typeface="+mj-lt"/>
                        </a:rPr>
                        <a:t>mins</a:t>
                      </a:r>
                      <a:endParaRPr lang="en-GB" sz="2000" dirty="0">
                        <a:latin typeface="+mj-lt"/>
                      </a:endParaRPr>
                    </a:p>
                  </a:txBody>
                  <a:tcPr/>
                </a:tc>
                <a:tc>
                  <a:txBody>
                    <a:bodyPr/>
                    <a:lstStyle/>
                    <a:p>
                      <a:r>
                        <a:rPr lang="en-GB" sz="2000" dirty="0" smtClean="0">
                          <a:latin typeface="+mj-lt"/>
                        </a:rPr>
                        <a:t>&lt;24 hours</a:t>
                      </a:r>
                      <a:endParaRPr lang="en-GB" sz="2000" dirty="0">
                        <a:latin typeface="+mj-lt"/>
                      </a:endParaRPr>
                    </a:p>
                  </a:txBody>
                  <a:tcPr/>
                </a:tc>
                <a:tc>
                  <a:txBody>
                    <a:bodyPr/>
                    <a:lstStyle/>
                    <a:p>
                      <a:r>
                        <a:rPr lang="en-GB" sz="2000" dirty="0" smtClean="0">
                          <a:latin typeface="+mj-lt"/>
                        </a:rPr>
                        <a:t>13-15</a:t>
                      </a:r>
                      <a:endParaRPr lang="en-GB" sz="20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Skull</a:t>
                      </a:r>
                      <a:r>
                        <a:rPr lang="en-GB" sz="2000" baseline="0" dirty="0" smtClean="0">
                          <a:latin typeface="+mj-lt"/>
                        </a:rPr>
                        <a:t> #s with intact </a:t>
                      </a:r>
                      <a:r>
                        <a:rPr lang="en-GB" sz="2000" baseline="0" dirty="0" err="1" smtClean="0">
                          <a:latin typeface="+mj-lt"/>
                        </a:rPr>
                        <a:t>dura</a:t>
                      </a:r>
                      <a:r>
                        <a:rPr lang="en-GB" sz="2000" baseline="0" dirty="0" smtClean="0">
                          <a:latin typeface="+mj-lt"/>
                        </a:rPr>
                        <a:t> </a:t>
                      </a:r>
                      <a:endParaRPr lang="en-GB" sz="2000" dirty="0" smtClean="0">
                        <a:latin typeface="+mj-lt"/>
                      </a:endParaRPr>
                    </a:p>
                  </a:txBody>
                  <a:tcPr/>
                </a:tc>
              </a:tr>
              <a:tr h="1259071">
                <a:tc>
                  <a:txBody>
                    <a:bodyPr/>
                    <a:lstStyle/>
                    <a:p>
                      <a:r>
                        <a:rPr lang="en-GB" sz="2000" b="1" dirty="0" smtClean="0">
                          <a:latin typeface="+mj-lt"/>
                        </a:rPr>
                        <a:t>Possible </a:t>
                      </a:r>
                      <a:endParaRPr lang="en-GB" sz="2000" b="1" dirty="0">
                        <a:latin typeface="+mj-lt"/>
                      </a:endParaRPr>
                    </a:p>
                  </a:txBody>
                  <a:tcPr/>
                </a:tc>
                <a:tc>
                  <a:txBody>
                    <a:bodyPr/>
                    <a:lstStyle/>
                    <a:p>
                      <a:r>
                        <a:rPr lang="en-GB" sz="2000" dirty="0" smtClean="0">
                          <a:latin typeface="+mj-lt"/>
                        </a:rPr>
                        <a:t>None</a:t>
                      </a:r>
                      <a:endParaRPr lang="en-GB" sz="2000" dirty="0">
                        <a:latin typeface="+mj-lt"/>
                      </a:endParaRPr>
                    </a:p>
                  </a:txBody>
                  <a:tcPr/>
                </a:tc>
                <a:tc>
                  <a:txBody>
                    <a:bodyPr/>
                    <a:lstStyle/>
                    <a:p>
                      <a:r>
                        <a:rPr lang="en-GB" sz="2000" dirty="0" smtClean="0">
                          <a:latin typeface="+mj-lt"/>
                        </a:rPr>
                        <a:t>None</a:t>
                      </a:r>
                      <a:endParaRPr lang="en-GB" sz="2000" dirty="0">
                        <a:latin typeface="+mj-lt"/>
                      </a:endParaRPr>
                    </a:p>
                  </a:txBody>
                  <a:tcPr/>
                </a:tc>
                <a:tc>
                  <a:txBody>
                    <a:bodyPr/>
                    <a:lstStyle/>
                    <a:p>
                      <a:r>
                        <a:rPr lang="en-GB" sz="2000" dirty="0" smtClean="0">
                          <a:latin typeface="+mj-lt"/>
                        </a:rPr>
                        <a:t>15</a:t>
                      </a:r>
                      <a:endParaRPr lang="en-GB" sz="20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mj-lt"/>
                        </a:rPr>
                        <a:t>Focal neurology, blurred vision, confusion, dazed, headache</a:t>
                      </a:r>
                      <a:r>
                        <a:rPr lang="en-GB" sz="2000" baseline="0" dirty="0" smtClean="0">
                          <a:latin typeface="+mj-lt"/>
                        </a:rPr>
                        <a:t>, nausea</a:t>
                      </a:r>
                      <a:endParaRPr lang="en-GB" sz="2000" dirty="0" smtClean="0">
                        <a:latin typeface="+mj-lt"/>
                      </a:endParaRPr>
                    </a:p>
                  </a:txBody>
                  <a:tcPr/>
                </a:tc>
              </a:tr>
            </a:tbl>
          </a:graphicData>
        </a:graphic>
      </p:graphicFrame>
    </p:spTree>
    <p:extLst>
      <p:ext uri="{BB962C8B-B14F-4D97-AF65-F5344CB8AC3E}">
        <p14:creationId xmlns:p14="http://schemas.microsoft.com/office/powerpoint/2010/main" val="2026111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a:bodyPr>
          <a:lstStyle/>
          <a:p>
            <a:r>
              <a:rPr lang="en-GB" dirty="0" smtClean="0"/>
              <a:t>Assessment: </a:t>
            </a:r>
            <a:br>
              <a:rPr lang="en-GB" dirty="0" smtClean="0"/>
            </a:br>
            <a:r>
              <a:rPr lang="en-GB" dirty="0" smtClean="0"/>
              <a:t>Who, When &amp; What</a:t>
            </a:r>
            <a:endParaRPr lang="en-GB" dirty="0"/>
          </a:p>
        </p:txBody>
      </p:sp>
      <p:sp>
        <p:nvSpPr>
          <p:cNvPr id="3" name="Content Placeholder 2"/>
          <p:cNvSpPr>
            <a:spLocks noGrp="1"/>
          </p:cNvSpPr>
          <p:nvPr>
            <p:ph sz="half" idx="1"/>
          </p:nvPr>
        </p:nvSpPr>
        <p:spPr/>
        <p:txBody>
          <a:bodyPr>
            <a:normAutofit/>
          </a:bodyPr>
          <a:lstStyle/>
          <a:p>
            <a:pPr>
              <a:buFont typeface="Wingdings" pitchFamily="2" charset="2"/>
              <a:buChar char="Ø"/>
            </a:pPr>
            <a:r>
              <a:rPr lang="en-GB" dirty="0" smtClean="0">
                <a:latin typeface="+mj-lt"/>
              </a:rPr>
              <a:t>Any head injury</a:t>
            </a:r>
          </a:p>
          <a:p>
            <a:pPr>
              <a:buFont typeface="Wingdings" pitchFamily="2" charset="2"/>
              <a:buChar char="Ø"/>
            </a:pPr>
            <a:r>
              <a:rPr lang="en-GB" dirty="0" smtClean="0">
                <a:latin typeface="+mj-lt"/>
              </a:rPr>
              <a:t>LOC/ PTA</a:t>
            </a:r>
          </a:p>
          <a:p>
            <a:pPr>
              <a:buFont typeface="Wingdings" pitchFamily="2" charset="2"/>
              <a:buChar char="Ø"/>
            </a:pPr>
            <a:r>
              <a:rPr lang="en-GB" dirty="0" smtClean="0">
                <a:latin typeface="+mj-lt"/>
              </a:rPr>
              <a:t>Returning to work/ education</a:t>
            </a:r>
          </a:p>
          <a:p>
            <a:pPr>
              <a:buFont typeface="Wingdings" pitchFamily="2" charset="2"/>
              <a:buChar char="Ø"/>
            </a:pPr>
            <a:r>
              <a:rPr lang="en-GB" dirty="0" smtClean="0">
                <a:latin typeface="+mj-lt"/>
              </a:rPr>
              <a:t>Being referred to rehab</a:t>
            </a:r>
          </a:p>
          <a:p>
            <a:pPr>
              <a:buFont typeface="Wingdings" pitchFamily="2" charset="2"/>
              <a:buChar char="Ø"/>
            </a:pPr>
            <a:r>
              <a:rPr lang="en-GB" dirty="0" smtClean="0">
                <a:latin typeface="+mj-lt"/>
              </a:rPr>
              <a:t>Queried baseline</a:t>
            </a:r>
          </a:p>
          <a:p>
            <a:endParaRPr lang="en-GB" dirty="0"/>
          </a:p>
        </p:txBody>
      </p:sp>
      <p:sp>
        <p:nvSpPr>
          <p:cNvPr id="4" name="Content Placeholder 3"/>
          <p:cNvSpPr>
            <a:spLocks noGrp="1"/>
          </p:cNvSpPr>
          <p:nvPr>
            <p:ph sz="half" idx="2"/>
          </p:nvPr>
        </p:nvSpPr>
        <p:spPr/>
        <p:txBody>
          <a:bodyPr>
            <a:normAutofit/>
          </a:bodyPr>
          <a:lstStyle/>
          <a:p>
            <a:pPr lvl="1">
              <a:buFont typeface="Wingdings" pitchFamily="2" charset="2"/>
              <a:buChar char="Ø"/>
              <a:defRPr/>
            </a:pPr>
            <a:r>
              <a:rPr lang="en-GB" sz="2600" dirty="0" smtClean="0">
                <a:latin typeface="+mj-lt"/>
              </a:rPr>
              <a:t>Stage of injury and expected course</a:t>
            </a:r>
          </a:p>
          <a:p>
            <a:pPr lvl="1">
              <a:buFont typeface="Wingdings" pitchFamily="2" charset="2"/>
              <a:buChar char="Ø"/>
              <a:defRPr/>
            </a:pPr>
            <a:r>
              <a:rPr lang="en-GB" sz="2600" dirty="0" smtClean="0">
                <a:latin typeface="+mj-lt"/>
              </a:rPr>
              <a:t>Likely discharge date and destination</a:t>
            </a:r>
          </a:p>
          <a:p>
            <a:pPr lvl="1">
              <a:buFont typeface="Wingdings" pitchFamily="2" charset="2"/>
              <a:buChar char="Ø"/>
              <a:defRPr/>
            </a:pPr>
            <a:r>
              <a:rPr lang="en-GB" sz="2600" dirty="0" smtClean="0">
                <a:latin typeface="+mj-lt"/>
              </a:rPr>
              <a:t>Psychological reaction to assessment i.e. self-awareness</a:t>
            </a:r>
          </a:p>
          <a:p>
            <a:pPr lvl="1">
              <a:buFont typeface="Wingdings" pitchFamily="2" charset="2"/>
              <a:buChar char="Ø"/>
              <a:defRPr/>
            </a:pPr>
            <a:r>
              <a:rPr lang="en-GB" sz="2600" dirty="0" smtClean="0">
                <a:latin typeface="+mj-lt"/>
              </a:rPr>
              <a:t>No evidence of delirium/PTA</a:t>
            </a:r>
          </a:p>
          <a:p>
            <a:endParaRPr lang="en-GB" dirty="0" smtClean="0"/>
          </a:p>
          <a:p>
            <a:endParaRPr lang="en-GB" sz="2400" dirty="0" smtClean="0"/>
          </a:p>
          <a:p>
            <a:endParaRPr lang="en-GB" sz="2400" dirty="0" smtClean="0"/>
          </a:p>
          <a:p>
            <a:endParaRPr lang="en-GB" dirty="0"/>
          </a:p>
        </p:txBody>
      </p:sp>
    </p:spTree>
    <p:extLst>
      <p:ext uri="{BB962C8B-B14F-4D97-AF65-F5344CB8AC3E}">
        <p14:creationId xmlns:p14="http://schemas.microsoft.com/office/powerpoint/2010/main" val="2974720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143000"/>
          </a:xfrm>
        </p:spPr>
        <p:txBody>
          <a:bodyPr>
            <a:normAutofit/>
          </a:bodyPr>
          <a:lstStyle/>
          <a:p>
            <a:r>
              <a:rPr lang="en-GB" dirty="0" smtClean="0"/>
              <a:t>Simple bedside evaluation </a:t>
            </a:r>
            <a:endParaRPr lang="en-GB" dirty="0"/>
          </a:p>
        </p:txBody>
      </p:sp>
      <p:sp>
        <p:nvSpPr>
          <p:cNvPr id="3" name="Content Placeholder 2"/>
          <p:cNvSpPr>
            <a:spLocks noGrp="1"/>
          </p:cNvSpPr>
          <p:nvPr>
            <p:ph idx="1"/>
          </p:nvPr>
        </p:nvSpPr>
        <p:spPr>
          <a:xfrm>
            <a:off x="395536" y="1556792"/>
            <a:ext cx="8229600" cy="4389120"/>
          </a:xfrm>
        </p:spPr>
        <p:txBody>
          <a:bodyPr>
            <a:normAutofit/>
          </a:bodyPr>
          <a:lstStyle/>
          <a:p>
            <a:pPr>
              <a:buFont typeface="Wingdings" pitchFamily="2" charset="2"/>
              <a:buChar char="Ø"/>
            </a:pPr>
            <a:r>
              <a:rPr lang="en-GB" altLang="en-US" sz="2800" dirty="0" smtClean="0">
                <a:latin typeface="+mj-lt"/>
              </a:rPr>
              <a:t>Level of consciousness/alertness </a:t>
            </a:r>
            <a:r>
              <a:rPr lang="en-GB" altLang="en-US" sz="2400" dirty="0" smtClean="0">
                <a:latin typeface="+mj-lt"/>
              </a:rPr>
              <a:t>(e.g. GCS)</a:t>
            </a:r>
          </a:p>
          <a:p>
            <a:pPr>
              <a:buFont typeface="Wingdings" pitchFamily="2" charset="2"/>
              <a:buChar char="Ø"/>
            </a:pPr>
            <a:r>
              <a:rPr lang="en-GB" altLang="en-US" sz="2800" dirty="0" smtClean="0">
                <a:latin typeface="+mj-lt"/>
              </a:rPr>
              <a:t>Post-traumatic amnesia/orientation </a:t>
            </a:r>
          </a:p>
          <a:p>
            <a:pPr>
              <a:buFont typeface="Wingdings" pitchFamily="2" charset="2"/>
              <a:buChar char="Ø"/>
            </a:pPr>
            <a:r>
              <a:rPr lang="en-GB" altLang="en-US" sz="2800" dirty="0" smtClean="0">
                <a:latin typeface="+mj-lt"/>
              </a:rPr>
              <a:t>Comprehension </a:t>
            </a:r>
            <a:r>
              <a:rPr lang="en-GB" altLang="en-US" sz="2400" dirty="0" smtClean="0">
                <a:latin typeface="+mj-lt"/>
              </a:rPr>
              <a:t>(e.g. Yes/No accuracy, and Command following) </a:t>
            </a:r>
          </a:p>
          <a:p>
            <a:pPr lvl="1">
              <a:buFont typeface="Wingdings" pitchFamily="2" charset="2"/>
              <a:buChar char="Ø"/>
            </a:pPr>
            <a:r>
              <a:rPr lang="en-GB" altLang="en-US" sz="2800" dirty="0" smtClean="0">
                <a:latin typeface="+mj-lt"/>
              </a:rPr>
              <a:t>“Is your name </a:t>
            </a:r>
            <a:r>
              <a:rPr lang="en-GB" altLang="en-US" dirty="0" smtClean="0">
                <a:latin typeface="+mj-lt"/>
              </a:rPr>
              <a:t>(patient’s name)</a:t>
            </a:r>
            <a:r>
              <a:rPr lang="en-GB" altLang="en-US" sz="2800" dirty="0" smtClean="0">
                <a:latin typeface="+mj-lt"/>
              </a:rPr>
              <a:t>?”</a:t>
            </a:r>
          </a:p>
          <a:p>
            <a:pPr lvl="1">
              <a:buFont typeface="Wingdings" pitchFamily="2" charset="2"/>
              <a:buChar char="Ø"/>
            </a:pPr>
            <a:r>
              <a:rPr lang="en-GB" altLang="en-US" sz="2800" dirty="0" smtClean="0">
                <a:latin typeface="+mj-lt"/>
              </a:rPr>
              <a:t>“With your left hand, touch your right eye” </a:t>
            </a:r>
          </a:p>
          <a:p>
            <a:pPr>
              <a:buFont typeface="Wingdings" pitchFamily="2" charset="2"/>
              <a:buChar char="Ø"/>
            </a:pPr>
            <a:r>
              <a:rPr lang="en-GB" altLang="en-US" sz="2800" dirty="0" smtClean="0">
                <a:latin typeface="+mj-lt"/>
              </a:rPr>
              <a:t>Gross cognitive deficits that may affect safety and engagement </a:t>
            </a:r>
            <a:r>
              <a:rPr lang="en-GB" altLang="en-US" sz="2400" dirty="0" smtClean="0">
                <a:latin typeface="+mj-lt"/>
              </a:rPr>
              <a:t>(e.g. Memory) </a:t>
            </a:r>
          </a:p>
          <a:p>
            <a:pPr>
              <a:buFont typeface="Wingdings" pitchFamily="2" charset="2"/>
              <a:buChar char="Ø"/>
            </a:pPr>
            <a:r>
              <a:rPr lang="en-GB" altLang="en-US" sz="2800" dirty="0" smtClean="0">
                <a:latin typeface="+mj-lt"/>
              </a:rPr>
              <a:t>Emotional status </a:t>
            </a:r>
          </a:p>
          <a:p>
            <a:endParaRPr lang="en-GB" dirty="0"/>
          </a:p>
        </p:txBody>
      </p:sp>
    </p:spTree>
    <p:extLst>
      <p:ext uri="{BB962C8B-B14F-4D97-AF65-F5344CB8AC3E}">
        <p14:creationId xmlns:p14="http://schemas.microsoft.com/office/powerpoint/2010/main" val="1395272040"/>
      </p:ext>
    </p:extLst>
  </p:cSld>
  <p:clrMapOvr>
    <a:masterClrMapping/>
  </p:clrMapOvr>
</p:sld>
</file>

<file path=ppt/theme/theme1.xml><?xml version="1.0" encoding="utf-8"?>
<a:theme xmlns:a="http://schemas.openxmlformats.org/drawingml/2006/main" name="Office Theme">
  <a:themeElements>
    <a:clrScheme name="NHS PPT Template">
      <a:dk1>
        <a:srgbClr val="000000"/>
      </a:dk1>
      <a:lt1>
        <a:srgbClr val="FFFFFF"/>
      </a:lt1>
      <a:dk2>
        <a:srgbClr val="005EB8"/>
      </a:dk2>
      <a:lt2>
        <a:srgbClr val="E8EDEE"/>
      </a:lt2>
      <a:accent1>
        <a:srgbClr val="5C058E"/>
      </a:accent1>
      <a:accent2>
        <a:srgbClr val="41B6E6"/>
      </a:accent2>
      <a:accent3>
        <a:srgbClr val="005EB8"/>
      </a:accent3>
      <a:accent4>
        <a:srgbClr val="768692"/>
      </a:accent4>
      <a:accent5>
        <a:srgbClr val="78BE20"/>
      </a:accent5>
      <a:accent6>
        <a:srgbClr val="ED8B00"/>
      </a:accent6>
      <a:hlink>
        <a:srgbClr val="41B6E6"/>
      </a:hlink>
      <a:folHlink>
        <a:srgbClr val="005EB8"/>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1676</TotalTime>
  <Words>2715</Words>
  <Application>Microsoft Office PowerPoint</Application>
  <PresentationFormat>On-screen Show (4:3)</PresentationFormat>
  <Paragraphs>451</Paragraphs>
  <Slides>28</Slides>
  <Notes>27</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Office Theme</vt:lpstr>
      <vt:lpstr>Photo Editor Photo</vt:lpstr>
      <vt:lpstr>What is neuropsychology?</vt:lpstr>
      <vt:lpstr>Traumatic Brain Injury</vt:lpstr>
      <vt:lpstr>Common TBI related issues</vt:lpstr>
      <vt:lpstr>Common TBI cognitive effects</vt:lpstr>
      <vt:lpstr>Executive Functioning</vt:lpstr>
      <vt:lpstr>PowerPoint Presentation</vt:lpstr>
      <vt:lpstr>Mayo Classification Scale</vt:lpstr>
      <vt:lpstr>Assessment:  Who, When &amp; What</vt:lpstr>
      <vt:lpstr>Simple bedside evaluation </vt:lpstr>
      <vt:lpstr>Screening Tools</vt:lpstr>
      <vt:lpstr>Glasgow Coma Scale</vt:lpstr>
      <vt:lpstr>Post-traumatic Amnesia (PTA) </vt:lpstr>
      <vt:lpstr>Management of PTA </vt:lpstr>
      <vt:lpstr>Example ABC chart</vt:lpstr>
      <vt:lpstr>Symptoms of low mood</vt:lpstr>
      <vt:lpstr>Symptoms of Anxiety </vt:lpstr>
      <vt:lpstr>DISCs</vt:lpstr>
      <vt:lpstr>HADS</vt:lpstr>
      <vt:lpstr>Practical advice </vt:lpstr>
      <vt:lpstr>Post- trauma advice</vt:lpstr>
      <vt:lpstr>Major Incident</vt:lpstr>
      <vt:lpstr>Suicidal Ideation </vt:lpstr>
      <vt:lpstr>Suicidal Ideation</vt:lpstr>
      <vt:lpstr>Who to refer to?</vt:lpstr>
      <vt:lpstr>Services available </vt:lpstr>
      <vt:lpstr> Therapeutic skills</vt:lpstr>
      <vt:lpstr>Communication Don’ts </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Sanderson, Clare</dc:creator>
  <cp:lastModifiedBy>Marroney, Natalie</cp:lastModifiedBy>
  <cp:revision>81</cp:revision>
  <cp:lastPrinted>2018-07-25T11:03:36Z</cp:lastPrinted>
  <dcterms:created xsi:type="dcterms:W3CDTF">2018-07-10T09:15:52Z</dcterms:created>
  <dcterms:modified xsi:type="dcterms:W3CDTF">2019-01-10T14:18:55Z</dcterms:modified>
</cp:coreProperties>
</file>