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21"/>
  </p:notesMasterIdLst>
  <p:sldIdLst>
    <p:sldId id="257" r:id="rId3"/>
    <p:sldId id="289" r:id="rId4"/>
    <p:sldId id="288" r:id="rId5"/>
    <p:sldId id="293" r:id="rId6"/>
    <p:sldId id="292" r:id="rId7"/>
    <p:sldId id="294" r:id="rId8"/>
    <p:sldId id="287" r:id="rId9"/>
    <p:sldId id="295" r:id="rId10"/>
    <p:sldId id="290" r:id="rId11"/>
    <p:sldId id="284" r:id="rId12"/>
    <p:sldId id="285" r:id="rId13"/>
    <p:sldId id="265" r:id="rId14"/>
    <p:sldId id="266" r:id="rId15"/>
    <p:sldId id="267" r:id="rId16"/>
    <p:sldId id="268" r:id="rId17"/>
    <p:sldId id="269" r:id="rId18"/>
    <p:sldId id="270" r:id="rId19"/>
    <p:sldId id="282"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3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73488" autoAdjust="0"/>
  </p:normalViewPr>
  <p:slideViewPr>
    <p:cSldViewPr snapToGrid="0">
      <p:cViewPr>
        <p:scale>
          <a:sx n="90" d="100"/>
          <a:sy n="90" d="100"/>
        </p:scale>
        <p:origin x="-133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pieChart>
        <c:varyColors val="1"/>
        <c:dLbls>
          <c:showLegendKey val="0"/>
          <c:showVal val="0"/>
          <c:showCatName val="0"/>
          <c:showSerName val="0"/>
          <c:showPercent val="0"/>
          <c:showBubbleSize val="0"/>
          <c:showLeaderLines val="0"/>
        </c:dLbls>
        <c:firstSliceAng val="0"/>
      </c:pieChart>
    </c:plotArea>
    <c:plotVisOnly val="1"/>
    <c:dispBlanksAs val="gap"/>
    <c:showDLblsOverMax val="0"/>
  </c:chart>
</c:chartSpace>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3E22EDD-1747-4039-BFC9-84E6610FE662}" type="doc">
      <dgm:prSet loTypeId="urn:microsoft.com/office/officeart/2005/8/layout/radial1" loCatId="relationship" qsTypeId="urn:microsoft.com/office/officeart/2005/8/quickstyle/simple1#1" qsCatId="simple" csTypeId="urn:microsoft.com/office/officeart/2005/8/colors/accent2_5" csCatId="accent2" phldr="1"/>
      <dgm:spPr/>
    </dgm:pt>
    <dgm:pt modelId="{9BDD12BF-473D-4677-96C4-E593465C8FB4}">
      <dgm:prSet custT="1"/>
      <dgm:spPr>
        <a:solidFill>
          <a:srgbClr val="DF1D84">
            <a:alpha val="80000"/>
          </a:srgbClr>
        </a:solidFill>
      </dgm:spPr>
      <dgm:t>
        <a:bodyPr/>
        <a:lstStyle/>
        <a:p>
          <a:pPr rtl="0" eaLnBrk="1" latinLnBrk="0"/>
          <a:r>
            <a:rPr lang="en-GB" sz="2000" b="1" dirty="0"/>
            <a:t>How can </a:t>
          </a:r>
        </a:p>
        <a:p>
          <a:pPr rtl="0" eaLnBrk="1" latinLnBrk="0"/>
          <a:r>
            <a:rPr lang="en-GB" sz="2000" b="1" dirty="0"/>
            <a:t> we help?</a:t>
          </a:r>
        </a:p>
      </dgm:t>
    </dgm:pt>
    <dgm:pt modelId="{2F26B528-C5E5-4BFB-80A6-FB5DC86103A5}" type="parTrans" cxnId="{9543582B-1FFC-40F7-8885-8F2D4BDFBA3F}">
      <dgm:prSet/>
      <dgm:spPr/>
      <dgm:t>
        <a:bodyPr/>
        <a:lstStyle/>
        <a:p>
          <a:endParaRPr lang="en-GB"/>
        </a:p>
      </dgm:t>
    </dgm:pt>
    <dgm:pt modelId="{3214EE34-E604-4206-A19D-6B91BFD8DCF7}" type="sibTrans" cxnId="{9543582B-1FFC-40F7-8885-8F2D4BDFBA3F}">
      <dgm:prSet/>
      <dgm:spPr/>
      <dgm:t>
        <a:bodyPr/>
        <a:lstStyle/>
        <a:p>
          <a:endParaRPr lang="en-GB"/>
        </a:p>
      </dgm:t>
    </dgm:pt>
    <dgm:pt modelId="{C78A4728-4F58-42C6-9D97-645700D99A99}">
      <dgm:prSet custT="1"/>
      <dgm:spPr>
        <a:solidFill>
          <a:srgbClr val="00437A"/>
        </a:solidFill>
      </dgm:spPr>
      <dgm:t>
        <a:bodyPr/>
        <a:lstStyle/>
        <a:p>
          <a:pPr rtl="0" eaLnBrk="1" latinLnBrk="0"/>
          <a:r>
            <a:rPr lang="en-GB" sz="1400" b="1" dirty="0"/>
            <a:t>Peer Support</a:t>
          </a:r>
        </a:p>
      </dgm:t>
    </dgm:pt>
    <dgm:pt modelId="{73A7A1F0-7BA7-4271-961E-A345B0AF275F}" type="parTrans" cxnId="{A171C618-B011-4676-8E93-1470853B007E}">
      <dgm:prSet/>
      <dgm:spPr/>
      <dgm:t>
        <a:bodyPr/>
        <a:lstStyle/>
        <a:p>
          <a:endParaRPr lang="en-GB"/>
        </a:p>
      </dgm:t>
    </dgm:pt>
    <dgm:pt modelId="{CD7200B1-A008-4641-843C-A7232FF5C813}" type="sibTrans" cxnId="{A171C618-B011-4676-8E93-1470853B007E}">
      <dgm:prSet/>
      <dgm:spPr/>
      <dgm:t>
        <a:bodyPr/>
        <a:lstStyle/>
        <a:p>
          <a:endParaRPr lang="en-GB"/>
        </a:p>
      </dgm:t>
    </dgm:pt>
    <dgm:pt modelId="{9BC5F462-A922-490C-978C-BE5E835E98C0}">
      <dgm:prSet custT="1"/>
      <dgm:spPr>
        <a:solidFill>
          <a:srgbClr val="00437A"/>
        </a:solidFill>
      </dgm:spPr>
      <dgm:t>
        <a:bodyPr/>
        <a:lstStyle/>
        <a:p>
          <a:pPr rtl="0" eaLnBrk="1" latinLnBrk="0"/>
          <a:r>
            <a:rPr lang="en-GB" sz="1400" b="1" dirty="0"/>
            <a:t>Health &amp; Care Quality</a:t>
          </a:r>
          <a:endParaRPr lang="en-GB" sz="1400" b="1" i="0" dirty="0"/>
        </a:p>
      </dgm:t>
    </dgm:pt>
    <dgm:pt modelId="{A03F9577-6673-4A5C-87C6-A8B8FF1AF8A2}" type="parTrans" cxnId="{3243F68A-3B42-49E7-A1D4-BA8C7DAA210F}">
      <dgm:prSet/>
      <dgm:spPr/>
      <dgm:t>
        <a:bodyPr/>
        <a:lstStyle/>
        <a:p>
          <a:endParaRPr lang="en-GB"/>
        </a:p>
      </dgm:t>
    </dgm:pt>
    <dgm:pt modelId="{32177E8D-2C69-4EDD-9C20-193E2E5B02EC}" type="sibTrans" cxnId="{3243F68A-3B42-49E7-A1D4-BA8C7DAA210F}">
      <dgm:prSet/>
      <dgm:spPr/>
      <dgm:t>
        <a:bodyPr/>
        <a:lstStyle/>
        <a:p>
          <a:endParaRPr lang="en-GB"/>
        </a:p>
      </dgm:t>
    </dgm:pt>
    <dgm:pt modelId="{19E13AD0-5B01-43B1-98D0-50370C1B53B8}">
      <dgm:prSet custT="1"/>
      <dgm:spPr>
        <a:solidFill>
          <a:srgbClr val="00437A"/>
        </a:solidFill>
      </dgm:spPr>
      <dgm:t>
        <a:bodyPr/>
        <a:lstStyle/>
        <a:p>
          <a:pPr rtl="0" eaLnBrk="1" latinLnBrk="0"/>
          <a:r>
            <a:rPr lang="en-GB" sz="1400" b="1" i="0" dirty="0"/>
            <a:t>Advocacy</a:t>
          </a:r>
        </a:p>
      </dgm:t>
    </dgm:pt>
    <dgm:pt modelId="{C749E723-7F03-4EC5-9EF1-1FD2CE251BD2}" type="parTrans" cxnId="{70C635A6-028E-48FF-B505-5239250D5DE5}">
      <dgm:prSet/>
      <dgm:spPr/>
      <dgm:t>
        <a:bodyPr/>
        <a:lstStyle/>
        <a:p>
          <a:endParaRPr lang="en-GB"/>
        </a:p>
      </dgm:t>
    </dgm:pt>
    <dgm:pt modelId="{5B8DA022-DE8E-4CCC-9F56-65515B64EA51}" type="sibTrans" cxnId="{70C635A6-028E-48FF-B505-5239250D5DE5}">
      <dgm:prSet/>
      <dgm:spPr/>
      <dgm:t>
        <a:bodyPr/>
        <a:lstStyle/>
        <a:p>
          <a:endParaRPr lang="en-GB"/>
        </a:p>
      </dgm:t>
    </dgm:pt>
    <dgm:pt modelId="{BAF8F914-EAAF-4271-9FC7-131319665B16}">
      <dgm:prSet custT="1"/>
      <dgm:spPr>
        <a:solidFill>
          <a:srgbClr val="0080C9"/>
        </a:solidFill>
      </dgm:spPr>
      <dgm:t>
        <a:bodyPr/>
        <a:lstStyle/>
        <a:p>
          <a:pPr algn="ctr" rtl="0" eaLnBrk="1" latinLnBrk="0"/>
          <a:r>
            <a:rPr lang="en-GB" sz="1400" b="1" i="0" dirty="0">
              <a:solidFill>
                <a:schemeClr val="bg1"/>
              </a:solidFill>
            </a:rPr>
            <a:t>Forward magazine</a:t>
          </a:r>
          <a:endParaRPr lang="en-GB" sz="1400" b="1" dirty="0">
            <a:solidFill>
              <a:schemeClr val="bg1"/>
            </a:solidFill>
          </a:endParaRPr>
        </a:p>
      </dgm:t>
    </dgm:pt>
    <dgm:pt modelId="{AAE765F8-B1CD-4F74-A53C-6B49BE3F29F8}" type="parTrans" cxnId="{D95DD2F1-435B-4B0A-99C2-44ACD1239306}">
      <dgm:prSet/>
      <dgm:spPr/>
      <dgm:t>
        <a:bodyPr/>
        <a:lstStyle/>
        <a:p>
          <a:endParaRPr lang="en-GB"/>
        </a:p>
      </dgm:t>
    </dgm:pt>
    <dgm:pt modelId="{FA88FFED-AA3E-427C-93A0-5E98AA098DDC}" type="sibTrans" cxnId="{D95DD2F1-435B-4B0A-99C2-44ACD1239306}">
      <dgm:prSet/>
      <dgm:spPr/>
      <dgm:t>
        <a:bodyPr/>
        <a:lstStyle/>
        <a:p>
          <a:endParaRPr lang="en-GB"/>
        </a:p>
      </dgm:t>
    </dgm:pt>
    <dgm:pt modelId="{D762B7BF-C19E-4338-A10F-A2E0D63AB5C5}">
      <dgm:prSet custT="1"/>
      <dgm:spPr>
        <a:solidFill>
          <a:srgbClr val="0080C9"/>
        </a:solidFill>
      </dgm:spPr>
      <dgm:t>
        <a:bodyPr/>
        <a:lstStyle/>
        <a:p>
          <a:pPr rtl="0" eaLnBrk="1" latinLnBrk="0"/>
          <a:r>
            <a:rPr lang="en-GB" sz="1400" b="1" dirty="0">
              <a:solidFill>
                <a:schemeClr val="bg1"/>
              </a:solidFill>
            </a:rPr>
            <a:t>Publications &amp; DVDs</a:t>
          </a:r>
          <a:endParaRPr lang="en-GB" sz="1400" b="1" i="1" dirty="0">
            <a:solidFill>
              <a:schemeClr val="bg1"/>
            </a:solidFill>
          </a:endParaRPr>
        </a:p>
      </dgm:t>
    </dgm:pt>
    <dgm:pt modelId="{35E2FCD8-413C-47A7-89B0-BB84DD7B6733}" type="parTrans" cxnId="{30537548-0489-48F9-90A4-D7D637D40511}">
      <dgm:prSet/>
      <dgm:spPr/>
      <dgm:t>
        <a:bodyPr/>
        <a:lstStyle/>
        <a:p>
          <a:endParaRPr lang="en-GB"/>
        </a:p>
      </dgm:t>
    </dgm:pt>
    <dgm:pt modelId="{EF1EBD76-1BFC-4CA0-919E-A2E6F8F859E5}" type="sibTrans" cxnId="{30537548-0489-48F9-90A4-D7D637D40511}">
      <dgm:prSet/>
      <dgm:spPr/>
      <dgm:t>
        <a:bodyPr/>
        <a:lstStyle/>
        <a:p>
          <a:endParaRPr lang="en-GB"/>
        </a:p>
      </dgm:t>
    </dgm:pt>
    <dgm:pt modelId="{9A397B4C-80A8-4F6E-BD20-57E3D12551C7}">
      <dgm:prSet custT="1"/>
      <dgm:spPr>
        <a:solidFill>
          <a:srgbClr val="0080C9"/>
        </a:solidFill>
      </dgm:spPr>
      <dgm:t>
        <a:bodyPr/>
        <a:lstStyle/>
        <a:p>
          <a:pPr rtl="0" eaLnBrk="1" latinLnBrk="0"/>
          <a:r>
            <a:rPr lang="en-GB" sz="1400" b="1" dirty="0">
              <a:solidFill>
                <a:schemeClr val="bg1"/>
              </a:solidFill>
            </a:rPr>
            <a:t>Website &amp; </a:t>
          </a:r>
        </a:p>
        <a:p>
          <a:pPr rtl="0"/>
          <a:r>
            <a:rPr lang="en-GB" sz="1400" b="1" i="1" dirty="0">
              <a:solidFill>
                <a:schemeClr val="bg1"/>
              </a:solidFill>
            </a:rPr>
            <a:t>e-clips</a:t>
          </a:r>
          <a:endParaRPr lang="en-GB" sz="1400" b="1" dirty="0">
            <a:solidFill>
              <a:schemeClr val="bg1"/>
            </a:solidFill>
          </a:endParaRPr>
        </a:p>
      </dgm:t>
    </dgm:pt>
    <dgm:pt modelId="{BCDAF298-6947-4A23-9926-B2572A389E08}" type="parTrans" cxnId="{4B57A8E6-B6CB-4384-9580-8B97578A75AD}">
      <dgm:prSet/>
      <dgm:spPr/>
      <dgm:t>
        <a:bodyPr/>
        <a:lstStyle/>
        <a:p>
          <a:endParaRPr lang="en-GB"/>
        </a:p>
      </dgm:t>
    </dgm:pt>
    <dgm:pt modelId="{F0F5F147-B2DE-49F5-8DED-6ED172C68EC0}" type="sibTrans" cxnId="{4B57A8E6-B6CB-4384-9580-8B97578A75AD}">
      <dgm:prSet/>
      <dgm:spPr/>
      <dgm:t>
        <a:bodyPr/>
        <a:lstStyle/>
        <a:p>
          <a:endParaRPr lang="en-GB"/>
        </a:p>
      </dgm:t>
    </dgm:pt>
    <dgm:pt modelId="{E728285E-DE45-47B8-B45D-C860D7987100}">
      <dgm:prSet custT="1"/>
      <dgm:spPr>
        <a:solidFill>
          <a:srgbClr val="B30933"/>
        </a:solidFill>
      </dgm:spPr>
      <dgm:t>
        <a:bodyPr/>
        <a:lstStyle/>
        <a:p>
          <a:r>
            <a:rPr lang="en-GB" sz="1400" b="1" dirty="0">
              <a:solidFill>
                <a:schemeClr val="bg1"/>
              </a:solidFill>
            </a:rPr>
            <a:t>Public Affairs &amp; Campaigning</a:t>
          </a:r>
        </a:p>
      </dgm:t>
    </dgm:pt>
    <dgm:pt modelId="{C1477EDE-1941-43F5-A1D0-AAAD117B651A}" type="parTrans" cxnId="{D85D7BB5-6440-41C5-83EE-004E7B4D33BF}">
      <dgm:prSet/>
      <dgm:spPr/>
      <dgm:t>
        <a:bodyPr/>
        <a:lstStyle/>
        <a:p>
          <a:endParaRPr lang="en-GB"/>
        </a:p>
      </dgm:t>
    </dgm:pt>
    <dgm:pt modelId="{23D2E6C2-FF6A-4DE7-A8DC-3AA6C7BFD990}" type="sibTrans" cxnId="{D85D7BB5-6440-41C5-83EE-004E7B4D33BF}">
      <dgm:prSet/>
      <dgm:spPr/>
      <dgm:t>
        <a:bodyPr/>
        <a:lstStyle/>
        <a:p>
          <a:endParaRPr lang="en-GB"/>
        </a:p>
      </dgm:t>
    </dgm:pt>
    <dgm:pt modelId="{BB4B641C-3BB8-4B4D-87B8-94BEFA13E4B6}" type="pres">
      <dgm:prSet presAssocID="{93E22EDD-1747-4039-BFC9-84E6610FE662}" presName="cycle" presStyleCnt="0">
        <dgm:presLayoutVars>
          <dgm:chMax val="1"/>
          <dgm:dir/>
          <dgm:animLvl val="ctr"/>
          <dgm:resizeHandles val="exact"/>
        </dgm:presLayoutVars>
      </dgm:prSet>
      <dgm:spPr/>
    </dgm:pt>
    <dgm:pt modelId="{CF35C570-1E12-4708-9054-6F1C45160B31}" type="pres">
      <dgm:prSet presAssocID="{9BDD12BF-473D-4677-96C4-E593465C8FB4}" presName="centerShape" presStyleLbl="node0" presStyleIdx="0" presStyleCnt="1" custScaleX="155288" custScaleY="150834"/>
      <dgm:spPr/>
      <dgm:t>
        <a:bodyPr/>
        <a:lstStyle/>
        <a:p>
          <a:endParaRPr lang="en-GB"/>
        </a:p>
      </dgm:t>
    </dgm:pt>
    <dgm:pt modelId="{824B816F-4845-49B0-99E5-7EA36A8D1A11}" type="pres">
      <dgm:prSet presAssocID="{73A7A1F0-7BA7-4271-961E-A345B0AF275F}" presName="Name9" presStyleLbl="parChTrans1D2" presStyleIdx="0" presStyleCnt="7"/>
      <dgm:spPr/>
      <dgm:t>
        <a:bodyPr/>
        <a:lstStyle/>
        <a:p>
          <a:endParaRPr lang="en-GB"/>
        </a:p>
      </dgm:t>
    </dgm:pt>
    <dgm:pt modelId="{16D305C2-CED7-46A7-ADA1-30C33FA2F7B1}" type="pres">
      <dgm:prSet presAssocID="{73A7A1F0-7BA7-4271-961E-A345B0AF275F}" presName="connTx" presStyleLbl="parChTrans1D2" presStyleIdx="0" presStyleCnt="7"/>
      <dgm:spPr/>
      <dgm:t>
        <a:bodyPr/>
        <a:lstStyle/>
        <a:p>
          <a:endParaRPr lang="en-GB"/>
        </a:p>
      </dgm:t>
    </dgm:pt>
    <dgm:pt modelId="{87C0F952-BAC3-4B12-8D19-37733D6D0279}" type="pres">
      <dgm:prSet presAssocID="{C78A4728-4F58-42C6-9D97-645700D99A99}" presName="node" presStyleLbl="node1" presStyleIdx="0" presStyleCnt="7" custScaleX="109322" custScaleY="109322" custRadScaleRad="147650" custRadScaleInc="193026">
        <dgm:presLayoutVars>
          <dgm:bulletEnabled val="1"/>
        </dgm:presLayoutVars>
      </dgm:prSet>
      <dgm:spPr/>
      <dgm:t>
        <a:bodyPr/>
        <a:lstStyle/>
        <a:p>
          <a:endParaRPr lang="en-GB"/>
        </a:p>
      </dgm:t>
    </dgm:pt>
    <dgm:pt modelId="{92BAC18C-B3E2-4A0B-B6DA-D2E5F847AE10}" type="pres">
      <dgm:prSet presAssocID="{A03F9577-6673-4A5C-87C6-A8B8FF1AF8A2}" presName="Name9" presStyleLbl="parChTrans1D2" presStyleIdx="1" presStyleCnt="7"/>
      <dgm:spPr/>
      <dgm:t>
        <a:bodyPr/>
        <a:lstStyle/>
        <a:p>
          <a:endParaRPr lang="en-GB"/>
        </a:p>
      </dgm:t>
    </dgm:pt>
    <dgm:pt modelId="{1E9B65FC-23EA-404E-BA4A-4B9749916760}" type="pres">
      <dgm:prSet presAssocID="{A03F9577-6673-4A5C-87C6-A8B8FF1AF8A2}" presName="connTx" presStyleLbl="parChTrans1D2" presStyleIdx="1" presStyleCnt="7"/>
      <dgm:spPr/>
      <dgm:t>
        <a:bodyPr/>
        <a:lstStyle/>
        <a:p>
          <a:endParaRPr lang="en-GB"/>
        </a:p>
      </dgm:t>
    </dgm:pt>
    <dgm:pt modelId="{807F2958-F7B3-4CD5-BD95-9C8A2C713E36}" type="pres">
      <dgm:prSet presAssocID="{9BC5F462-A922-490C-978C-BE5E835E98C0}" presName="node" presStyleLbl="node1" presStyleIdx="1" presStyleCnt="7" custScaleX="109322" custScaleY="109322" custRadScaleRad="141018" custRadScaleInc="294210">
        <dgm:presLayoutVars>
          <dgm:bulletEnabled val="1"/>
        </dgm:presLayoutVars>
      </dgm:prSet>
      <dgm:spPr/>
      <dgm:t>
        <a:bodyPr/>
        <a:lstStyle/>
        <a:p>
          <a:endParaRPr lang="en-GB"/>
        </a:p>
      </dgm:t>
    </dgm:pt>
    <dgm:pt modelId="{296DBFA7-2CE3-4FD7-8114-577FB20A4D31}" type="pres">
      <dgm:prSet presAssocID="{C749E723-7F03-4EC5-9EF1-1FD2CE251BD2}" presName="Name9" presStyleLbl="parChTrans1D2" presStyleIdx="2" presStyleCnt="7"/>
      <dgm:spPr/>
      <dgm:t>
        <a:bodyPr/>
        <a:lstStyle/>
        <a:p>
          <a:endParaRPr lang="en-GB"/>
        </a:p>
      </dgm:t>
    </dgm:pt>
    <dgm:pt modelId="{92109E3B-E9ED-42D0-B1DC-E80C261F11B8}" type="pres">
      <dgm:prSet presAssocID="{C749E723-7F03-4EC5-9EF1-1FD2CE251BD2}" presName="connTx" presStyleLbl="parChTrans1D2" presStyleIdx="2" presStyleCnt="7"/>
      <dgm:spPr/>
      <dgm:t>
        <a:bodyPr/>
        <a:lstStyle/>
        <a:p>
          <a:endParaRPr lang="en-GB"/>
        </a:p>
      </dgm:t>
    </dgm:pt>
    <dgm:pt modelId="{998A8549-BA4F-49B7-8EF9-BD48E58515C3}" type="pres">
      <dgm:prSet presAssocID="{19E13AD0-5B01-43B1-98D0-50370C1B53B8}" presName="node" presStyleLbl="node1" presStyleIdx="2" presStyleCnt="7" custScaleX="109322" custScaleY="109322" custRadScaleRad="112629" custRadScaleInc="-60658">
        <dgm:presLayoutVars>
          <dgm:bulletEnabled val="1"/>
        </dgm:presLayoutVars>
      </dgm:prSet>
      <dgm:spPr/>
      <dgm:t>
        <a:bodyPr/>
        <a:lstStyle/>
        <a:p>
          <a:endParaRPr lang="en-GB"/>
        </a:p>
      </dgm:t>
    </dgm:pt>
    <dgm:pt modelId="{1679E427-AC15-43F0-A363-397A0F789662}" type="pres">
      <dgm:prSet presAssocID="{AAE765F8-B1CD-4F74-A53C-6B49BE3F29F8}" presName="Name9" presStyleLbl="parChTrans1D2" presStyleIdx="3" presStyleCnt="7"/>
      <dgm:spPr/>
      <dgm:t>
        <a:bodyPr/>
        <a:lstStyle/>
        <a:p>
          <a:endParaRPr lang="en-GB"/>
        </a:p>
      </dgm:t>
    </dgm:pt>
    <dgm:pt modelId="{D9C6A4D1-3E93-4A49-99C5-B1A5335516C6}" type="pres">
      <dgm:prSet presAssocID="{AAE765F8-B1CD-4F74-A53C-6B49BE3F29F8}" presName="connTx" presStyleLbl="parChTrans1D2" presStyleIdx="3" presStyleCnt="7"/>
      <dgm:spPr/>
      <dgm:t>
        <a:bodyPr/>
        <a:lstStyle/>
        <a:p>
          <a:endParaRPr lang="en-GB"/>
        </a:p>
      </dgm:t>
    </dgm:pt>
    <dgm:pt modelId="{A1E623AC-74D9-4012-8AFD-D90159D0DA2B}" type="pres">
      <dgm:prSet presAssocID="{BAF8F914-EAAF-4271-9FC7-131319665B16}" presName="node" presStyleLbl="node1" presStyleIdx="3" presStyleCnt="7" custScaleX="101123" custScaleY="101206" custRadScaleRad="92522" custRadScaleInc="41178">
        <dgm:presLayoutVars>
          <dgm:bulletEnabled val="1"/>
        </dgm:presLayoutVars>
      </dgm:prSet>
      <dgm:spPr/>
      <dgm:t>
        <a:bodyPr/>
        <a:lstStyle/>
        <a:p>
          <a:endParaRPr lang="en-GB"/>
        </a:p>
      </dgm:t>
    </dgm:pt>
    <dgm:pt modelId="{F4144070-CE1C-4603-985E-F239747A3799}" type="pres">
      <dgm:prSet presAssocID="{35E2FCD8-413C-47A7-89B0-BB84DD7B6733}" presName="Name9" presStyleLbl="parChTrans1D2" presStyleIdx="4" presStyleCnt="7"/>
      <dgm:spPr/>
      <dgm:t>
        <a:bodyPr/>
        <a:lstStyle/>
        <a:p>
          <a:endParaRPr lang="en-GB"/>
        </a:p>
      </dgm:t>
    </dgm:pt>
    <dgm:pt modelId="{27497405-05C2-425C-91EC-EC2FB128E51F}" type="pres">
      <dgm:prSet presAssocID="{35E2FCD8-413C-47A7-89B0-BB84DD7B6733}" presName="connTx" presStyleLbl="parChTrans1D2" presStyleIdx="4" presStyleCnt="7"/>
      <dgm:spPr/>
      <dgm:t>
        <a:bodyPr/>
        <a:lstStyle/>
        <a:p>
          <a:endParaRPr lang="en-GB"/>
        </a:p>
      </dgm:t>
    </dgm:pt>
    <dgm:pt modelId="{EFC71CB4-3302-42A3-A237-3F7992ADCC0D}" type="pres">
      <dgm:prSet presAssocID="{D762B7BF-C19E-4338-A10F-A2E0D63AB5C5}" presName="node" presStyleLbl="node1" presStyleIdx="4" presStyleCnt="7" custScaleX="101123" custScaleY="101123" custRadScaleRad="102430" custRadScaleInc="10473">
        <dgm:presLayoutVars>
          <dgm:bulletEnabled val="1"/>
        </dgm:presLayoutVars>
      </dgm:prSet>
      <dgm:spPr/>
      <dgm:t>
        <a:bodyPr/>
        <a:lstStyle/>
        <a:p>
          <a:endParaRPr lang="en-GB"/>
        </a:p>
      </dgm:t>
    </dgm:pt>
    <dgm:pt modelId="{4F0EF8E2-A2A1-4617-81DD-A0B7217DFA7F}" type="pres">
      <dgm:prSet presAssocID="{BCDAF298-6947-4A23-9926-B2572A389E08}" presName="Name9" presStyleLbl="parChTrans1D2" presStyleIdx="5" presStyleCnt="7"/>
      <dgm:spPr/>
      <dgm:t>
        <a:bodyPr/>
        <a:lstStyle/>
        <a:p>
          <a:endParaRPr lang="en-GB"/>
        </a:p>
      </dgm:t>
    </dgm:pt>
    <dgm:pt modelId="{2DBD04DA-41B8-4B00-8A6F-FAA4AD00618D}" type="pres">
      <dgm:prSet presAssocID="{BCDAF298-6947-4A23-9926-B2572A389E08}" presName="connTx" presStyleLbl="parChTrans1D2" presStyleIdx="5" presStyleCnt="7"/>
      <dgm:spPr/>
      <dgm:t>
        <a:bodyPr/>
        <a:lstStyle/>
        <a:p>
          <a:endParaRPr lang="en-GB"/>
        </a:p>
      </dgm:t>
    </dgm:pt>
    <dgm:pt modelId="{94227DBD-8884-4E0A-A503-B8AC77E2A999}" type="pres">
      <dgm:prSet presAssocID="{9A397B4C-80A8-4F6E-BD20-57E3D12551C7}" presName="node" presStyleLbl="node1" presStyleIdx="5" presStyleCnt="7" custScaleX="101123" custScaleY="101123" custRadScaleRad="150895" custRadScaleInc="-91189">
        <dgm:presLayoutVars>
          <dgm:bulletEnabled val="1"/>
        </dgm:presLayoutVars>
      </dgm:prSet>
      <dgm:spPr/>
      <dgm:t>
        <a:bodyPr/>
        <a:lstStyle/>
        <a:p>
          <a:endParaRPr lang="en-GB"/>
        </a:p>
      </dgm:t>
    </dgm:pt>
    <dgm:pt modelId="{842FD00C-F5CD-4DDB-B770-FAE22F04A6EB}" type="pres">
      <dgm:prSet presAssocID="{C1477EDE-1941-43F5-A1D0-AAAD117B651A}" presName="Name9" presStyleLbl="parChTrans1D2" presStyleIdx="6" presStyleCnt="7"/>
      <dgm:spPr/>
      <dgm:t>
        <a:bodyPr/>
        <a:lstStyle/>
        <a:p>
          <a:endParaRPr lang="en-GB"/>
        </a:p>
      </dgm:t>
    </dgm:pt>
    <dgm:pt modelId="{EE82CE60-721A-40F9-B022-9070139A1375}" type="pres">
      <dgm:prSet presAssocID="{C1477EDE-1941-43F5-A1D0-AAAD117B651A}" presName="connTx" presStyleLbl="parChTrans1D2" presStyleIdx="6" presStyleCnt="7"/>
      <dgm:spPr/>
      <dgm:t>
        <a:bodyPr/>
        <a:lstStyle/>
        <a:p>
          <a:endParaRPr lang="en-GB"/>
        </a:p>
      </dgm:t>
    </dgm:pt>
    <dgm:pt modelId="{05BC7FC2-C9CE-4A92-B6AF-34DBF9E9EF3A}" type="pres">
      <dgm:prSet presAssocID="{E728285E-DE45-47B8-B45D-C860D7987100}" presName="node" presStyleLbl="node1" presStyleIdx="6" presStyleCnt="7" custScaleX="109322" custScaleY="109322" custRadScaleRad="95573" custRadScaleInc="198928">
        <dgm:presLayoutVars>
          <dgm:bulletEnabled val="1"/>
        </dgm:presLayoutVars>
      </dgm:prSet>
      <dgm:spPr/>
      <dgm:t>
        <a:bodyPr/>
        <a:lstStyle/>
        <a:p>
          <a:endParaRPr lang="en-GB"/>
        </a:p>
      </dgm:t>
    </dgm:pt>
  </dgm:ptLst>
  <dgm:cxnLst>
    <dgm:cxn modelId="{8CCAB522-45E9-4ACB-A40A-66F0F891C98D}" type="presOf" srcId="{C749E723-7F03-4EC5-9EF1-1FD2CE251BD2}" destId="{92109E3B-E9ED-42D0-B1DC-E80C261F11B8}" srcOrd="1" destOrd="0" presId="urn:microsoft.com/office/officeart/2005/8/layout/radial1"/>
    <dgm:cxn modelId="{2EDEBBC9-DA61-48BB-B70E-1A6B99FFDE8D}" type="presOf" srcId="{C1477EDE-1941-43F5-A1D0-AAAD117B651A}" destId="{EE82CE60-721A-40F9-B022-9070139A1375}" srcOrd="1" destOrd="0" presId="urn:microsoft.com/office/officeart/2005/8/layout/radial1"/>
    <dgm:cxn modelId="{F7876642-7C77-46E7-9FEC-0032B0D38B7D}" type="presOf" srcId="{9BC5F462-A922-490C-978C-BE5E835E98C0}" destId="{807F2958-F7B3-4CD5-BD95-9C8A2C713E36}" srcOrd="0" destOrd="0" presId="urn:microsoft.com/office/officeart/2005/8/layout/radial1"/>
    <dgm:cxn modelId="{7E19CFCB-DD33-4D68-9AA3-E743C8BE59C1}" type="presOf" srcId="{9BDD12BF-473D-4677-96C4-E593465C8FB4}" destId="{CF35C570-1E12-4708-9054-6F1C45160B31}" srcOrd="0" destOrd="0" presId="urn:microsoft.com/office/officeart/2005/8/layout/radial1"/>
    <dgm:cxn modelId="{70C635A6-028E-48FF-B505-5239250D5DE5}" srcId="{9BDD12BF-473D-4677-96C4-E593465C8FB4}" destId="{19E13AD0-5B01-43B1-98D0-50370C1B53B8}" srcOrd="2" destOrd="0" parTransId="{C749E723-7F03-4EC5-9EF1-1FD2CE251BD2}" sibTransId="{5B8DA022-DE8E-4CCC-9F56-65515B64EA51}"/>
    <dgm:cxn modelId="{F9B4B19A-FC8A-444F-9699-08264DC84B5C}" type="presOf" srcId="{9A397B4C-80A8-4F6E-BD20-57E3D12551C7}" destId="{94227DBD-8884-4E0A-A503-B8AC77E2A999}" srcOrd="0" destOrd="0" presId="urn:microsoft.com/office/officeart/2005/8/layout/radial1"/>
    <dgm:cxn modelId="{E838CDA9-7460-4319-810E-B7FF928474E3}" type="presOf" srcId="{C1477EDE-1941-43F5-A1D0-AAAD117B651A}" destId="{842FD00C-F5CD-4DDB-B770-FAE22F04A6EB}" srcOrd="0" destOrd="0" presId="urn:microsoft.com/office/officeart/2005/8/layout/radial1"/>
    <dgm:cxn modelId="{D85D7BB5-6440-41C5-83EE-004E7B4D33BF}" srcId="{9BDD12BF-473D-4677-96C4-E593465C8FB4}" destId="{E728285E-DE45-47B8-B45D-C860D7987100}" srcOrd="6" destOrd="0" parTransId="{C1477EDE-1941-43F5-A1D0-AAAD117B651A}" sibTransId="{23D2E6C2-FF6A-4DE7-A8DC-3AA6C7BFD990}"/>
    <dgm:cxn modelId="{9543582B-1FFC-40F7-8885-8F2D4BDFBA3F}" srcId="{93E22EDD-1747-4039-BFC9-84E6610FE662}" destId="{9BDD12BF-473D-4677-96C4-E593465C8FB4}" srcOrd="0" destOrd="0" parTransId="{2F26B528-C5E5-4BFB-80A6-FB5DC86103A5}" sibTransId="{3214EE34-E604-4206-A19D-6B91BFD8DCF7}"/>
    <dgm:cxn modelId="{F792B806-B850-420F-88FB-9B1E742611F6}" type="presOf" srcId="{93E22EDD-1747-4039-BFC9-84E6610FE662}" destId="{BB4B641C-3BB8-4B4D-87B8-94BEFA13E4B6}" srcOrd="0" destOrd="0" presId="urn:microsoft.com/office/officeart/2005/8/layout/radial1"/>
    <dgm:cxn modelId="{772F0484-F21D-4BC1-9689-AC587641306D}" type="presOf" srcId="{35E2FCD8-413C-47A7-89B0-BB84DD7B6733}" destId="{F4144070-CE1C-4603-985E-F239747A3799}" srcOrd="0" destOrd="0" presId="urn:microsoft.com/office/officeart/2005/8/layout/radial1"/>
    <dgm:cxn modelId="{B95D3753-4A3D-4761-AE8B-7FC83E1F53BE}" type="presOf" srcId="{C749E723-7F03-4EC5-9EF1-1FD2CE251BD2}" destId="{296DBFA7-2CE3-4FD7-8114-577FB20A4D31}" srcOrd="0" destOrd="0" presId="urn:microsoft.com/office/officeart/2005/8/layout/radial1"/>
    <dgm:cxn modelId="{A171C618-B011-4676-8E93-1470853B007E}" srcId="{9BDD12BF-473D-4677-96C4-E593465C8FB4}" destId="{C78A4728-4F58-42C6-9D97-645700D99A99}" srcOrd="0" destOrd="0" parTransId="{73A7A1F0-7BA7-4271-961E-A345B0AF275F}" sibTransId="{CD7200B1-A008-4641-843C-A7232FF5C813}"/>
    <dgm:cxn modelId="{30537548-0489-48F9-90A4-D7D637D40511}" srcId="{9BDD12BF-473D-4677-96C4-E593465C8FB4}" destId="{D762B7BF-C19E-4338-A10F-A2E0D63AB5C5}" srcOrd="4" destOrd="0" parTransId="{35E2FCD8-413C-47A7-89B0-BB84DD7B6733}" sibTransId="{EF1EBD76-1BFC-4CA0-919E-A2E6F8F859E5}"/>
    <dgm:cxn modelId="{3243F68A-3B42-49E7-A1D4-BA8C7DAA210F}" srcId="{9BDD12BF-473D-4677-96C4-E593465C8FB4}" destId="{9BC5F462-A922-490C-978C-BE5E835E98C0}" srcOrd="1" destOrd="0" parTransId="{A03F9577-6673-4A5C-87C6-A8B8FF1AF8A2}" sibTransId="{32177E8D-2C69-4EDD-9C20-193E2E5B02EC}"/>
    <dgm:cxn modelId="{6195ABB3-3840-47CA-8ECE-5440396FC50F}" type="presOf" srcId="{AAE765F8-B1CD-4F74-A53C-6B49BE3F29F8}" destId="{1679E427-AC15-43F0-A363-397A0F789662}" srcOrd="0" destOrd="0" presId="urn:microsoft.com/office/officeart/2005/8/layout/radial1"/>
    <dgm:cxn modelId="{4615C5A1-EFBB-4F83-B52D-CB8AA9EE4D0A}" type="presOf" srcId="{BAF8F914-EAAF-4271-9FC7-131319665B16}" destId="{A1E623AC-74D9-4012-8AFD-D90159D0DA2B}" srcOrd="0" destOrd="0" presId="urn:microsoft.com/office/officeart/2005/8/layout/radial1"/>
    <dgm:cxn modelId="{639AED35-64BE-41C2-9878-10280A79F802}" type="presOf" srcId="{73A7A1F0-7BA7-4271-961E-A345B0AF275F}" destId="{16D305C2-CED7-46A7-ADA1-30C33FA2F7B1}" srcOrd="1" destOrd="0" presId="urn:microsoft.com/office/officeart/2005/8/layout/radial1"/>
    <dgm:cxn modelId="{94BA94A6-09B8-4BD7-83F1-B5D5B94302D9}" type="presOf" srcId="{73A7A1F0-7BA7-4271-961E-A345B0AF275F}" destId="{824B816F-4845-49B0-99E5-7EA36A8D1A11}" srcOrd="0" destOrd="0" presId="urn:microsoft.com/office/officeart/2005/8/layout/radial1"/>
    <dgm:cxn modelId="{D95DD2F1-435B-4B0A-99C2-44ACD1239306}" srcId="{9BDD12BF-473D-4677-96C4-E593465C8FB4}" destId="{BAF8F914-EAAF-4271-9FC7-131319665B16}" srcOrd="3" destOrd="0" parTransId="{AAE765F8-B1CD-4F74-A53C-6B49BE3F29F8}" sibTransId="{FA88FFED-AA3E-427C-93A0-5E98AA098DDC}"/>
    <dgm:cxn modelId="{D1F94697-8873-42B8-AA67-4D92C944ACFE}" type="presOf" srcId="{19E13AD0-5B01-43B1-98D0-50370C1B53B8}" destId="{998A8549-BA4F-49B7-8EF9-BD48E58515C3}" srcOrd="0" destOrd="0" presId="urn:microsoft.com/office/officeart/2005/8/layout/radial1"/>
    <dgm:cxn modelId="{56E5990D-48AB-4F55-ABE4-EC22AD4F63C0}" type="presOf" srcId="{C78A4728-4F58-42C6-9D97-645700D99A99}" destId="{87C0F952-BAC3-4B12-8D19-37733D6D0279}" srcOrd="0" destOrd="0" presId="urn:microsoft.com/office/officeart/2005/8/layout/radial1"/>
    <dgm:cxn modelId="{2413E5CE-7AF8-4AD8-B978-88CD985D2CBF}" type="presOf" srcId="{35E2FCD8-413C-47A7-89B0-BB84DD7B6733}" destId="{27497405-05C2-425C-91EC-EC2FB128E51F}" srcOrd="1" destOrd="0" presId="urn:microsoft.com/office/officeart/2005/8/layout/radial1"/>
    <dgm:cxn modelId="{B8E8A2B8-7A18-495C-A56F-D69BB606E801}" type="presOf" srcId="{D762B7BF-C19E-4338-A10F-A2E0D63AB5C5}" destId="{EFC71CB4-3302-42A3-A237-3F7992ADCC0D}" srcOrd="0" destOrd="0" presId="urn:microsoft.com/office/officeart/2005/8/layout/radial1"/>
    <dgm:cxn modelId="{6E971777-1F46-4784-A1C3-91E6B916D78A}" type="presOf" srcId="{BCDAF298-6947-4A23-9926-B2572A389E08}" destId="{4F0EF8E2-A2A1-4617-81DD-A0B7217DFA7F}" srcOrd="0" destOrd="0" presId="urn:microsoft.com/office/officeart/2005/8/layout/radial1"/>
    <dgm:cxn modelId="{CBE2811A-5675-4CB0-9DB4-D505B797A6C5}" type="presOf" srcId="{BCDAF298-6947-4A23-9926-B2572A389E08}" destId="{2DBD04DA-41B8-4B00-8A6F-FAA4AD00618D}" srcOrd="1" destOrd="0" presId="urn:microsoft.com/office/officeart/2005/8/layout/radial1"/>
    <dgm:cxn modelId="{EBDE32E8-35BD-41CF-9513-4BB48FF0E7B8}" type="presOf" srcId="{E728285E-DE45-47B8-B45D-C860D7987100}" destId="{05BC7FC2-C9CE-4A92-B6AF-34DBF9E9EF3A}" srcOrd="0" destOrd="0" presId="urn:microsoft.com/office/officeart/2005/8/layout/radial1"/>
    <dgm:cxn modelId="{45BA7D8C-54AB-48AA-9334-22182641BD29}" type="presOf" srcId="{A03F9577-6673-4A5C-87C6-A8B8FF1AF8A2}" destId="{92BAC18C-B3E2-4A0B-B6DA-D2E5F847AE10}" srcOrd="0" destOrd="0" presId="urn:microsoft.com/office/officeart/2005/8/layout/radial1"/>
    <dgm:cxn modelId="{F68624B0-17E6-4024-9414-296D595F6002}" type="presOf" srcId="{A03F9577-6673-4A5C-87C6-A8B8FF1AF8A2}" destId="{1E9B65FC-23EA-404E-BA4A-4B9749916760}" srcOrd="1" destOrd="0" presId="urn:microsoft.com/office/officeart/2005/8/layout/radial1"/>
    <dgm:cxn modelId="{4B57A8E6-B6CB-4384-9580-8B97578A75AD}" srcId="{9BDD12BF-473D-4677-96C4-E593465C8FB4}" destId="{9A397B4C-80A8-4F6E-BD20-57E3D12551C7}" srcOrd="5" destOrd="0" parTransId="{BCDAF298-6947-4A23-9926-B2572A389E08}" sibTransId="{F0F5F147-B2DE-49F5-8DED-6ED172C68EC0}"/>
    <dgm:cxn modelId="{92BEF55B-BF48-42AF-9D02-54BC78B64FCC}" type="presOf" srcId="{AAE765F8-B1CD-4F74-A53C-6B49BE3F29F8}" destId="{D9C6A4D1-3E93-4A49-99C5-B1A5335516C6}" srcOrd="1" destOrd="0" presId="urn:microsoft.com/office/officeart/2005/8/layout/radial1"/>
    <dgm:cxn modelId="{DDC7F694-C75A-4F33-9813-6E60C6BDBBAE}" type="presParOf" srcId="{BB4B641C-3BB8-4B4D-87B8-94BEFA13E4B6}" destId="{CF35C570-1E12-4708-9054-6F1C45160B31}" srcOrd="0" destOrd="0" presId="urn:microsoft.com/office/officeart/2005/8/layout/radial1"/>
    <dgm:cxn modelId="{99A65E93-D0D2-43FD-9BC5-5B0C5C7F89C2}" type="presParOf" srcId="{BB4B641C-3BB8-4B4D-87B8-94BEFA13E4B6}" destId="{824B816F-4845-49B0-99E5-7EA36A8D1A11}" srcOrd="1" destOrd="0" presId="urn:microsoft.com/office/officeart/2005/8/layout/radial1"/>
    <dgm:cxn modelId="{9CA2FE52-36BF-40BA-98AF-487E8C71D7A8}" type="presParOf" srcId="{824B816F-4845-49B0-99E5-7EA36A8D1A11}" destId="{16D305C2-CED7-46A7-ADA1-30C33FA2F7B1}" srcOrd="0" destOrd="0" presId="urn:microsoft.com/office/officeart/2005/8/layout/radial1"/>
    <dgm:cxn modelId="{42D058B0-4080-49B6-88EA-D1BBCE4F36CA}" type="presParOf" srcId="{BB4B641C-3BB8-4B4D-87B8-94BEFA13E4B6}" destId="{87C0F952-BAC3-4B12-8D19-37733D6D0279}" srcOrd="2" destOrd="0" presId="urn:microsoft.com/office/officeart/2005/8/layout/radial1"/>
    <dgm:cxn modelId="{B4BE8C54-C49B-4687-BAFF-9DBEA3114E37}" type="presParOf" srcId="{BB4B641C-3BB8-4B4D-87B8-94BEFA13E4B6}" destId="{92BAC18C-B3E2-4A0B-B6DA-D2E5F847AE10}" srcOrd="3" destOrd="0" presId="urn:microsoft.com/office/officeart/2005/8/layout/radial1"/>
    <dgm:cxn modelId="{6541206B-9CCF-42AC-9C29-6778522CC5ED}" type="presParOf" srcId="{92BAC18C-B3E2-4A0B-B6DA-D2E5F847AE10}" destId="{1E9B65FC-23EA-404E-BA4A-4B9749916760}" srcOrd="0" destOrd="0" presId="urn:microsoft.com/office/officeart/2005/8/layout/radial1"/>
    <dgm:cxn modelId="{B9B31E69-53EC-4568-80C2-0B672ED61C34}" type="presParOf" srcId="{BB4B641C-3BB8-4B4D-87B8-94BEFA13E4B6}" destId="{807F2958-F7B3-4CD5-BD95-9C8A2C713E36}" srcOrd="4" destOrd="0" presId="urn:microsoft.com/office/officeart/2005/8/layout/radial1"/>
    <dgm:cxn modelId="{9E1C5F04-A59A-4B37-B603-E019F1E3A684}" type="presParOf" srcId="{BB4B641C-3BB8-4B4D-87B8-94BEFA13E4B6}" destId="{296DBFA7-2CE3-4FD7-8114-577FB20A4D31}" srcOrd="5" destOrd="0" presId="urn:microsoft.com/office/officeart/2005/8/layout/radial1"/>
    <dgm:cxn modelId="{35251FF5-6452-482C-8125-F4175AAECDD1}" type="presParOf" srcId="{296DBFA7-2CE3-4FD7-8114-577FB20A4D31}" destId="{92109E3B-E9ED-42D0-B1DC-E80C261F11B8}" srcOrd="0" destOrd="0" presId="urn:microsoft.com/office/officeart/2005/8/layout/radial1"/>
    <dgm:cxn modelId="{388CFACD-B79F-4F87-9EE8-2DD7F7B80395}" type="presParOf" srcId="{BB4B641C-3BB8-4B4D-87B8-94BEFA13E4B6}" destId="{998A8549-BA4F-49B7-8EF9-BD48E58515C3}" srcOrd="6" destOrd="0" presId="urn:microsoft.com/office/officeart/2005/8/layout/radial1"/>
    <dgm:cxn modelId="{BCDFE2D6-1A20-480B-A50C-C405641CD172}" type="presParOf" srcId="{BB4B641C-3BB8-4B4D-87B8-94BEFA13E4B6}" destId="{1679E427-AC15-43F0-A363-397A0F789662}" srcOrd="7" destOrd="0" presId="urn:microsoft.com/office/officeart/2005/8/layout/radial1"/>
    <dgm:cxn modelId="{3C68BA4C-6942-4D9C-8704-F77D1124C159}" type="presParOf" srcId="{1679E427-AC15-43F0-A363-397A0F789662}" destId="{D9C6A4D1-3E93-4A49-99C5-B1A5335516C6}" srcOrd="0" destOrd="0" presId="urn:microsoft.com/office/officeart/2005/8/layout/radial1"/>
    <dgm:cxn modelId="{C9938132-8FCA-4C0A-91EA-4BA36C9218D3}" type="presParOf" srcId="{BB4B641C-3BB8-4B4D-87B8-94BEFA13E4B6}" destId="{A1E623AC-74D9-4012-8AFD-D90159D0DA2B}" srcOrd="8" destOrd="0" presId="urn:microsoft.com/office/officeart/2005/8/layout/radial1"/>
    <dgm:cxn modelId="{362B14E0-AC28-477F-93D1-79F09A8D377C}" type="presParOf" srcId="{BB4B641C-3BB8-4B4D-87B8-94BEFA13E4B6}" destId="{F4144070-CE1C-4603-985E-F239747A3799}" srcOrd="9" destOrd="0" presId="urn:microsoft.com/office/officeart/2005/8/layout/radial1"/>
    <dgm:cxn modelId="{3D7FBD08-AC0B-4F9E-BABB-A5951B4A2E84}" type="presParOf" srcId="{F4144070-CE1C-4603-985E-F239747A3799}" destId="{27497405-05C2-425C-91EC-EC2FB128E51F}" srcOrd="0" destOrd="0" presId="urn:microsoft.com/office/officeart/2005/8/layout/radial1"/>
    <dgm:cxn modelId="{61A32F8A-7267-4690-8688-C2E8A7FC6001}" type="presParOf" srcId="{BB4B641C-3BB8-4B4D-87B8-94BEFA13E4B6}" destId="{EFC71CB4-3302-42A3-A237-3F7992ADCC0D}" srcOrd="10" destOrd="0" presId="urn:microsoft.com/office/officeart/2005/8/layout/radial1"/>
    <dgm:cxn modelId="{A6C7D936-182E-4585-BD07-BB4EB86A8943}" type="presParOf" srcId="{BB4B641C-3BB8-4B4D-87B8-94BEFA13E4B6}" destId="{4F0EF8E2-A2A1-4617-81DD-A0B7217DFA7F}" srcOrd="11" destOrd="0" presId="urn:microsoft.com/office/officeart/2005/8/layout/radial1"/>
    <dgm:cxn modelId="{156BADCE-5C95-4EB3-BD48-3C58A5C93399}" type="presParOf" srcId="{4F0EF8E2-A2A1-4617-81DD-A0B7217DFA7F}" destId="{2DBD04DA-41B8-4B00-8A6F-FAA4AD00618D}" srcOrd="0" destOrd="0" presId="urn:microsoft.com/office/officeart/2005/8/layout/radial1"/>
    <dgm:cxn modelId="{C24C82A5-1B2B-4BDC-BEB0-CDE4DD4736A7}" type="presParOf" srcId="{BB4B641C-3BB8-4B4D-87B8-94BEFA13E4B6}" destId="{94227DBD-8884-4E0A-A503-B8AC77E2A999}" srcOrd="12" destOrd="0" presId="urn:microsoft.com/office/officeart/2005/8/layout/radial1"/>
    <dgm:cxn modelId="{0A50E77E-211C-4BA7-8EA5-DA2527EB3BE9}" type="presParOf" srcId="{BB4B641C-3BB8-4B4D-87B8-94BEFA13E4B6}" destId="{842FD00C-F5CD-4DDB-B770-FAE22F04A6EB}" srcOrd="13" destOrd="0" presId="urn:microsoft.com/office/officeart/2005/8/layout/radial1"/>
    <dgm:cxn modelId="{C02198E3-4DAA-4D9A-AD4B-E8B585EB81A0}" type="presParOf" srcId="{842FD00C-F5CD-4DDB-B770-FAE22F04A6EB}" destId="{EE82CE60-721A-40F9-B022-9070139A1375}" srcOrd="0" destOrd="0" presId="urn:microsoft.com/office/officeart/2005/8/layout/radial1"/>
    <dgm:cxn modelId="{1768D185-879C-44C7-93C5-EC61DD136349}" type="presParOf" srcId="{BB4B641C-3BB8-4B4D-87B8-94BEFA13E4B6}" destId="{05BC7FC2-C9CE-4A92-B6AF-34DBF9E9EF3A}" srcOrd="14"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35C570-1E12-4708-9054-6F1C45160B31}">
      <dsp:nvSpPr>
        <dsp:cNvPr id="0" name=""/>
        <dsp:cNvSpPr/>
      </dsp:nvSpPr>
      <dsp:spPr>
        <a:xfrm>
          <a:off x="2298641" y="1687470"/>
          <a:ext cx="2045462" cy="1986793"/>
        </a:xfrm>
        <a:prstGeom prst="ellipse">
          <a:avLst/>
        </a:prstGeom>
        <a:solidFill>
          <a:srgbClr val="DF1D84">
            <a:alpha val="8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eaLnBrk="1" latinLnBrk="0">
            <a:lnSpc>
              <a:spcPct val="90000"/>
            </a:lnSpc>
            <a:spcBef>
              <a:spcPct val="0"/>
            </a:spcBef>
            <a:spcAft>
              <a:spcPct val="35000"/>
            </a:spcAft>
          </a:pPr>
          <a:r>
            <a:rPr lang="en-GB" sz="2000" b="1" kern="1200" dirty="0"/>
            <a:t>How can </a:t>
          </a:r>
        </a:p>
        <a:p>
          <a:pPr lvl="0" algn="ctr" defTabSz="889000" rtl="0" eaLnBrk="1" latinLnBrk="0">
            <a:lnSpc>
              <a:spcPct val="90000"/>
            </a:lnSpc>
            <a:spcBef>
              <a:spcPct val="0"/>
            </a:spcBef>
            <a:spcAft>
              <a:spcPct val="35000"/>
            </a:spcAft>
          </a:pPr>
          <a:r>
            <a:rPr lang="en-GB" sz="2000" b="1" kern="1200" dirty="0"/>
            <a:t> we help?</a:t>
          </a:r>
        </a:p>
      </dsp:txBody>
      <dsp:txXfrm>
        <a:off x="2598192" y="1978429"/>
        <a:ext cx="1446360" cy="1404875"/>
      </dsp:txXfrm>
    </dsp:sp>
    <dsp:sp modelId="{824B816F-4845-49B0-99E5-7EA36A8D1A11}">
      <dsp:nvSpPr>
        <dsp:cNvPr id="0" name=""/>
        <dsp:cNvSpPr/>
      </dsp:nvSpPr>
      <dsp:spPr>
        <a:xfrm rot="19178115">
          <a:off x="3949619" y="1624295"/>
          <a:ext cx="1187886" cy="35404"/>
        </a:xfrm>
        <a:custGeom>
          <a:avLst/>
          <a:gdLst/>
          <a:ahLst/>
          <a:cxnLst/>
          <a:rect l="0" t="0" r="0" b="0"/>
          <a:pathLst>
            <a:path>
              <a:moveTo>
                <a:pt x="0" y="17702"/>
              </a:moveTo>
              <a:lnTo>
                <a:pt x="1187886" y="17702"/>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4513865" y="1612300"/>
        <a:ext cx="59394" cy="59394"/>
      </dsp:txXfrm>
    </dsp:sp>
    <dsp:sp modelId="{87C0F952-BAC3-4B12-8D19-37733D6D0279}">
      <dsp:nvSpPr>
        <dsp:cNvPr id="0" name=""/>
        <dsp:cNvSpPr/>
      </dsp:nvSpPr>
      <dsp:spPr>
        <a:xfrm>
          <a:off x="4824705" y="71024"/>
          <a:ext cx="1439995" cy="1439995"/>
        </a:xfrm>
        <a:prstGeom prst="ellipse">
          <a:avLst/>
        </a:prstGeom>
        <a:solidFill>
          <a:srgbClr val="00437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eaLnBrk="1" latinLnBrk="0">
            <a:lnSpc>
              <a:spcPct val="90000"/>
            </a:lnSpc>
            <a:spcBef>
              <a:spcPct val="0"/>
            </a:spcBef>
            <a:spcAft>
              <a:spcPct val="35000"/>
            </a:spcAft>
          </a:pPr>
          <a:r>
            <a:rPr lang="en-GB" sz="1400" b="1" kern="1200" dirty="0"/>
            <a:t>Peer Support</a:t>
          </a:r>
        </a:p>
      </dsp:txBody>
      <dsp:txXfrm>
        <a:off x="5035587" y="281906"/>
        <a:ext cx="1018231" cy="1018231"/>
      </dsp:txXfrm>
    </dsp:sp>
    <dsp:sp modelId="{92BAC18C-B3E2-4A0B-B6DA-D2E5F847AE10}">
      <dsp:nvSpPr>
        <dsp:cNvPr id="0" name=""/>
        <dsp:cNvSpPr/>
      </dsp:nvSpPr>
      <dsp:spPr>
        <a:xfrm rot="2224954">
          <a:off x="4021833" y="3591339"/>
          <a:ext cx="1055164" cy="35404"/>
        </a:xfrm>
        <a:custGeom>
          <a:avLst/>
          <a:gdLst/>
          <a:ahLst/>
          <a:cxnLst/>
          <a:rect l="0" t="0" r="0" b="0"/>
          <a:pathLst>
            <a:path>
              <a:moveTo>
                <a:pt x="0" y="17702"/>
              </a:moveTo>
              <a:lnTo>
                <a:pt x="1055164" y="17702"/>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4523036" y="3582663"/>
        <a:ext cx="52758" cy="52758"/>
      </dsp:txXfrm>
    </dsp:sp>
    <dsp:sp modelId="{807F2958-F7B3-4CD5-BD95-9C8A2C713E36}">
      <dsp:nvSpPr>
        <dsp:cNvPr id="0" name=""/>
        <dsp:cNvSpPr/>
      </dsp:nvSpPr>
      <dsp:spPr>
        <a:xfrm>
          <a:off x="4824696" y="3641292"/>
          <a:ext cx="1439995" cy="1439995"/>
        </a:xfrm>
        <a:prstGeom prst="ellipse">
          <a:avLst/>
        </a:prstGeom>
        <a:solidFill>
          <a:srgbClr val="00437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eaLnBrk="1" latinLnBrk="0">
            <a:lnSpc>
              <a:spcPct val="90000"/>
            </a:lnSpc>
            <a:spcBef>
              <a:spcPct val="0"/>
            </a:spcBef>
            <a:spcAft>
              <a:spcPct val="35000"/>
            </a:spcAft>
          </a:pPr>
          <a:r>
            <a:rPr lang="en-GB" sz="1400" b="1" kern="1200" dirty="0"/>
            <a:t>Health &amp; Care Quality</a:t>
          </a:r>
          <a:endParaRPr lang="en-GB" sz="1400" b="1" i="0" kern="1200" dirty="0"/>
        </a:p>
      </dsp:txBody>
      <dsp:txXfrm>
        <a:off x="5035578" y="3852174"/>
        <a:ext cx="1018231" cy="1018231"/>
      </dsp:txXfrm>
    </dsp:sp>
    <dsp:sp modelId="{296DBFA7-2CE3-4FD7-8114-577FB20A4D31}">
      <dsp:nvSpPr>
        <dsp:cNvPr id="0" name=""/>
        <dsp:cNvSpPr/>
      </dsp:nvSpPr>
      <dsp:spPr>
        <a:xfrm rot="21435562">
          <a:off x="4342587" y="2602714"/>
          <a:ext cx="483221" cy="35404"/>
        </a:xfrm>
        <a:custGeom>
          <a:avLst/>
          <a:gdLst/>
          <a:ahLst/>
          <a:cxnLst/>
          <a:rect l="0" t="0" r="0" b="0"/>
          <a:pathLst>
            <a:path>
              <a:moveTo>
                <a:pt x="0" y="17702"/>
              </a:moveTo>
              <a:lnTo>
                <a:pt x="483221" y="17702"/>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4572117" y="2608336"/>
        <a:ext cx="24161" cy="24161"/>
      </dsp:txXfrm>
    </dsp:sp>
    <dsp:sp modelId="{998A8549-BA4F-49B7-8EF9-BD48E58515C3}">
      <dsp:nvSpPr>
        <dsp:cNvPr id="0" name=""/>
        <dsp:cNvSpPr/>
      </dsp:nvSpPr>
      <dsp:spPr>
        <a:xfrm>
          <a:off x="4824709" y="1854439"/>
          <a:ext cx="1439995" cy="1439995"/>
        </a:xfrm>
        <a:prstGeom prst="ellipse">
          <a:avLst/>
        </a:prstGeom>
        <a:solidFill>
          <a:srgbClr val="00437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eaLnBrk="1" latinLnBrk="0">
            <a:lnSpc>
              <a:spcPct val="90000"/>
            </a:lnSpc>
            <a:spcBef>
              <a:spcPct val="0"/>
            </a:spcBef>
            <a:spcAft>
              <a:spcPct val="35000"/>
            </a:spcAft>
          </a:pPr>
          <a:r>
            <a:rPr lang="en-GB" sz="1400" b="1" i="0" kern="1200" dirty="0"/>
            <a:t>Advocacy</a:t>
          </a:r>
        </a:p>
      </dsp:txBody>
      <dsp:txXfrm>
        <a:off x="5035591" y="2065321"/>
        <a:ext cx="1018231" cy="1018231"/>
      </dsp:txXfrm>
    </dsp:sp>
    <dsp:sp modelId="{1679E427-AC15-43F0-A363-397A0F789662}">
      <dsp:nvSpPr>
        <dsp:cNvPr id="0" name=""/>
        <dsp:cNvSpPr/>
      </dsp:nvSpPr>
      <dsp:spPr>
        <a:xfrm rot="4492461">
          <a:off x="3519491" y="3704452"/>
          <a:ext cx="166683" cy="35404"/>
        </a:xfrm>
        <a:custGeom>
          <a:avLst/>
          <a:gdLst/>
          <a:ahLst/>
          <a:cxnLst/>
          <a:rect l="0" t="0" r="0" b="0"/>
          <a:pathLst>
            <a:path>
              <a:moveTo>
                <a:pt x="0" y="17702"/>
              </a:moveTo>
              <a:lnTo>
                <a:pt x="166683" y="17702"/>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3598666" y="3717987"/>
        <a:ext cx="8334" cy="8334"/>
      </dsp:txXfrm>
    </dsp:sp>
    <dsp:sp modelId="{A1E623AC-74D9-4012-8AFD-D90159D0DA2B}">
      <dsp:nvSpPr>
        <dsp:cNvPr id="0" name=""/>
        <dsp:cNvSpPr/>
      </dsp:nvSpPr>
      <dsp:spPr>
        <a:xfrm>
          <a:off x="3132498" y="3779481"/>
          <a:ext cx="1331997" cy="1333090"/>
        </a:xfrm>
        <a:prstGeom prst="ellipse">
          <a:avLst/>
        </a:prstGeom>
        <a:solidFill>
          <a:srgbClr val="0080C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eaLnBrk="1" latinLnBrk="0">
            <a:lnSpc>
              <a:spcPct val="90000"/>
            </a:lnSpc>
            <a:spcBef>
              <a:spcPct val="0"/>
            </a:spcBef>
            <a:spcAft>
              <a:spcPct val="35000"/>
            </a:spcAft>
          </a:pPr>
          <a:r>
            <a:rPr lang="en-GB" sz="1400" b="1" i="0" kern="1200" dirty="0">
              <a:solidFill>
                <a:schemeClr val="bg1"/>
              </a:solidFill>
            </a:rPr>
            <a:t>Forward magazine</a:t>
          </a:r>
          <a:endParaRPr lang="en-GB" sz="1400" b="1" kern="1200" dirty="0">
            <a:solidFill>
              <a:schemeClr val="bg1"/>
            </a:solidFill>
          </a:endParaRPr>
        </a:p>
      </dsp:txBody>
      <dsp:txXfrm>
        <a:off x="3327564" y="3974708"/>
        <a:ext cx="941865" cy="942636"/>
      </dsp:txXfrm>
    </dsp:sp>
    <dsp:sp modelId="{F4144070-CE1C-4603-985E-F239747A3799}">
      <dsp:nvSpPr>
        <dsp:cNvPr id="0" name=""/>
        <dsp:cNvSpPr/>
      </dsp:nvSpPr>
      <dsp:spPr>
        <a:xfrm rot="7104441">
          <a:off x="2581194" y="3700257"/>
          <a:ext cx="358504" cy="35404"/>
        </a:xfrm>
        <a:custGeom>
          <a:avLst/>
          <a:gdLst/>
          <a:ahLst/>
          <a:cxnLst/>
          <a:rect l="0" t="0" r="0" b="0"/>
          <a:pathLst>
            <a:path>
              <a:moveTo>
                <a:pt x="0" y="17702"/>
              </a:moveTo>
              <a:lnTo>
                <a:pt x="358504" y="17702"/>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2751484" y="3708997"/>
        <a:ext cx="17925" cy="17925"/>
      </dsp:txXfrm>
    </dsp:sp>
    <dsp:sp modelId="{EFC71CB4-3302-42A3-A237-3F7992ADCC0D}">
      <dsp:nvSpPr>
        <dsp:cNvPr id="0" name=""/>
        <dsp:cNvSpPr/>
      </dsp:nvSpPr>
      <dsp:spPr>
        <a:xfrm>
          <a:off x="1692330" y="3795433"/>
          <a:ext cx="1331997" cy="1331997"/>
        </a:xfrm>
        <a:prstGeom prst="ellipse">
          <a:avLst/>
        </a:prstGeom>
        <a:solidFill>
          <a:srgbClr val="0080C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eaLnBrk="1" latinLnBrk="0">
            <a:lnSpc>
              <a:spcPct val="90000"/>
            </a:lnSpc>
            <a:spcBef>
              <a:spcPct val="0"/>
            </a:spcBef>
            <a:spcAft>
              <a:spcPct val="35000"/>
            </a:spcAft>
          </a:pPr>
          <a:r>
            <a:rPr lang="en-GB" sz="1400" b="1" kern="1200" dirty="0">
              <a:solidFill>
                <a:schemeClr val="bg1"/>
              </a:solidFill>
            </a:rPr>
            <a:t>Publications &amp; DVDs</a:t>
          </a:r>
          <a:endParaRPr lang="en-GB" sz="1400" b="1" i="1" kern="1200" dirty="0">
            <a:solidFill>
              <a:schemeClr val="bg1"/>
            </a:solidFill>
          </a:endParaRPr>
        </a:p>
      </dsp:txBody>
      <dsp:txXfrm>
        <a:off x="1887396" y="3990499"/>
        <a:ext cx="941865" cy="941865"/>
      </dsp:txXfrm>
    </dsp:sp>
    <dsp:sp modelId="{4F0EF8E2-A2A1-4617-81DD-A0B7217DFA7F}">
      <dsp:nvSpPr>
        <dsp:cNvPr id="0" name=""/>
        <dsp:cNvSpPr/>
      </dsp:nvSpPr>
      <dsp:spPr>
        <a:xfrm rot="8621655">
          <a:off x="1328304" y="3648493"/>
          <a:ext cx="1303976" cy="35404"/>
        </a:xfrm>
        <a:custGeom>
          <a:avLst/>
          <a:gdLst/>
          <a:ahLst/>
          <a:cxnLst/>
          <a:rect l="0" t="0" r="0" b="0"/>
          <a:pathLst>
            <a:path>
              <a:moveTo>
                <a:pt x="0" y="17702"/>
              </a:moveTo>
              <a:lnTo>
                <a:pt x="1303976" y="17702"/>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1947693" y="3633596"/>
        <a:ext cx="65198" cy="65198"/>
      </dsp:txXfrm>
    </dsp:sp>
    <dsp:sp modelId="{94227DBD-8884-4E0A-A503-B8AC77E2A999}">
      <dsp:nvSpPr>
        <dsp:cNvPr id="0" name=""/>
        <dsp:cNvSpPr/>
      </dsp:nvSpPr>
      <dsp:spPr>
        <a:xfrm>
          <a:off x="252168" y="3780569"/>
          <a:ext cx="1331997" cy="1331997"/>
        </a:xfrm>
        <a:prstGeom prst="ellipse">
          <a:avLst/>
        </a:prstGeom>
        <a:solidFill>
          <a:srgbClr val="0080C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eaLnBrk="1" latinLnBrk="0">
            <a:lnSpc>
              <a:spcPct val="90000"/>
            </a:lnSpc>
            <a:spcBef>
              <a:spcPct val="0"/>
            </a:spcBef>
            <a:spcAft>
              <a:spcPct val="35000"/>
            </a:spcAft>
          </a:pPr>
          <a:r>
            <a:rPr lang="en-GB" sz="1400" b="1" kern="1200" dirty="0">
              <a:solidFill>
                <a:schemeClr val="bg1"/>
              </a:solidFill>
            </a:rPr>
            <a:t>Website &amp; </a:t>
          </a:r>
        </a:p>
        <a:p>
          <a:pPr lvl="0" algn="ctr" defTabSz="622300" rtl="0">
            <a:lnSpc>
              <a:spcPct val="90000"/>
            </a:lnSpc>
            <a:spcBef>
              <a:spcPct val="0"/>
            </a:spcBef>
            <a:spcAft>
              <a:spcPct val="35000"/>
            </a:spcAft>
          </a:pPr>
          <a:r>
            <a:rPr lang="en-GB" sz="1400" b="1" i="1" kern="1200" dirty="0">
              <a:solidFill>
                <a:schemeClr val="bg1"/>
              </a:solidFill>
            </a:rPr>
            <a:t>e-clips</a:t>
          </a:r>
          <a:endParaRPr lang="en-GB" sz="1400" b="1" kern="1200" dirty="0">
            <a:solidFill>
              <a:schemeClr val="bg1"/>
            </a:solidFill>
          </a:endParaRPr>
        </a:p>
      </dsp:txBody>
      <dsp:txXfrm>
        <a:off x="447234" y="3975635"/>
        <a:ext cx="941865" cy="941865"/>
      </dsp:txXfrm>
    </dsp:sp>
    <dsp:sp modelId="{842FD00C-F5CD-4DDB-B770-FAE22F04A6EB}">
      <dsp:nvSpPr>
        <dsp:cNvPr id="0" name=""/>
        <dsp:cNvSpPr/>
      </dsp:nvSpPr>
      <dsp:spPr>
        <a:xfrm rot="16183461">
          <a:off x="3228467" y="1582075"/>
          <a:ext cx="175408" cy="35404"/>
        </a:xfrm>
        <a:custGeom>
          <a:avLst/>
          <a:gdLst/>
          <a:ahLst/>
          <a:cxnLst/>
          <a:rect l="0" t="0" r="0" b="0"/>
          <a:pathLst>
            <a:path>
              <a:moveTo>
                <a:pt x="0" y="17702"/>
              </a:moveTo>
              <a:lnTo>
                <a:pt x="175408" y="17702"/>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3311786" y="1595393"/>
        <a:ext cx="8770" cy="8770"/>
      </dsp:txXfrm>
    </dsp:sp>
    <dsp:sp modelId="{05BC7FC2-C9CE-4A92-B6AF-34DBF9E9EF3A}">
      <dsp:nvSpPr>
        <dsp:cNvPr id="0" name=""/>
        <dsp:cNvSpPr/>
      </dsp:nvSpPr>
      <dsp:spPr>
        <a:xfrm>
          <a:off x="2592287" y="72088"/>
          <a:ext cx="1439995" cy="1439995"/>
        </a:xfrm>
        <a:prstGeom prst="ellipse">
          <a:avLst/>
        </a:prstGeom>
        <a:solidFill>
          <a:srgbClr val="B3093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GB" sz="1400" b="1" kern="1200" dirty="0">
              <a:solidFill>
                <a:schemeClr val="bg1"/>
              </a:solidFill>
            </a:rPr>
            <a:t>Public Affairs &amp; Campaigning</a:t>
          </a:r>
        </a:p>
      </dsp:txBody>
      <dsp:txXfrm>
        <a:off x="2803169" y="282970"/>
        <a:ext cx="1018231" cy="1018231"/>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EF80FB-925C-4CCC-98AB-328F4068FE6F}" type="datetimeFigureOut">
              <a:rPr lang="en-GB" smtClean="0"/>
              <a:t>10/01/2019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22D2E02-2312-4113-AF96-4BAFBFAC5E07}" type="slidenum">
              <a:rPr lang="en-GB" smtClean="0"/>
              <a:t>‹#›</a:t>
            </a:fld>
            <a:endParaRPr lang="en-GB"/>
          </a:p>
        </p:txBody>
      </p:sp>
    </p:spTree>
    <p:extLst>
      <p:ext uri="{BB962C8B-B14F-4D97-AF65-F5344CB8AC3E}">
        <p14:creationId xmlns:p14="http://schemas.microsoft.com/office/powerpoint/2010/main" val="4197215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aspire.org.uk/care-homeresearch"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xfrm>
            <a:off x="381000" y="685800"/>
            <a:ext cx="6096000" cy="3429000"/>
          </a:xfrm>
          <a:ln/>
        </p:spPr>
      </p:sp>
      <p:sp>
        <p:nvSpPr>
          <p:cNvPr id="44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charset="0"/>
              <a:cs typeface="Arial" charset="0"/>
            </a:endParaRPr>
          </a:p>
        </p:txBody>
      </p:sp>
      <p:sp>
        <p:nvSpPr>
          <p:cNvPr id="44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spcBef>
                <a:spcPct val="30000"/>
              </a:spcBef>
              <a:defRPr>
                <a:solidFill>
                  <a:schemeClr val="tx1"/>
                </a:solidFill>
                <a:latin typeface="Arial" charset="0"/>
                <a:cs typeface="Arial" charset="0"/>
              </a:defRPr>
            </a:lvl1pPr>
            <a:lvl2pPr marL="742950" indent="-285750" defTabSz="912813" eaLnBrk="0" hangingPunct="0">
              <a:spcBef>
                <a:spcPct val="30000"/>
              </a:spcBef>
              <a:defRPr sz="1200">
                <a:solidFill>
                  <a:schemeClr val="tx1"/>
                </a:solidFill>
                <a:latin typeface="Arial" charset="0"/>
                <a:cs typeface="Arial" charset="0"/>
              </a:defRPr>
            </a:lvl2pPr>
            <a:lvl3pPr marL="1143000" indent="-228600" defTabSz="912813" eaLnBrk="0" hangingPunct="0">
              <a:spcBef>
                <a:spcPct val="30000"/>
              </a:spcBef>
              <a:defRPr sz="1200">
                <a:solidFill>
                  <a:schemeClr val="tx1"/>
                </a:solidFill>
                <a:latin typeface="Arial" charset="0"/>
                <a:cs typeface="Arial" charset="0"/>
              </a:defRPr>
            </a:lvl3pPr>
            <a:lvl4pPr marL="1600200" indent="-228600" defTabSz="912813" eaLnBrk="0" hangingPunct="0">
              <a:spcBef>
                <a:spcPct val="30000"/>
              </a:spcBef>
              <a:defRPr sz="1200">
                <a:solidFill>
                  <a:schemeClr val="tx1"/>
                </a:solidFill>
                <a:latin typeface="Arial" charset="0"/>
                <a:cs typeface="Arial" charset="0"/>
              </a:defRPr>
            </a:lvl4pPr>
            <a:lvl5pPr marL="2057400" indent="-228600" defTabSz="912813" eaLnBrk="0" hangingPunct="0">
              <a:spcBef>
                <a:spcPct val="30000"/>
              </a:spcBef>
              <a:defRPr sz="1200">
                <a:solidFill>
                  <a:schemeClr val="tx1"/>
                </a:solidFill>
                <a:latin typeface="Arial" charset="0"/>
                <a:cs typeface="Arial" charset="0"/>
              </a:defRPr>
            </a:lvl5pPr>
            <a:lvl6pPr marL="2514600" indent="-228600" defTabSz="912813" eaLnBrk="0" fontAlgn="base" hangingPunct="0">
              <a:spcBef>
                <a:spcPct val="30000"/>
              </a:spcBef>
              <a:spcAft>
                <a:spcPct val="0"/>
              </a:spcAft>
              <a:defRPr sz="1200">
                <a:solidFill>
                  <a:schemeClr val="tx1"/>
                </a:solidFill>
                <a:latin typeface="Arial" charset="0"/>
                <a:cs typeface="Arial" charset="0"/>
              </a:defRPr>
            </a:lvl6pPr>
            <a:lvl7pPr marL="2971800" indent="-228600" defTabSz="912813" eaLnBrk="0" fontAlgn="base" hangingPunct="0">
              <a:spcBef>
                <a:spcPct val="30000"/>
              </a:spcBef>
              <a:spcAft>
                <a:spcPct val="0"/>
              </a:spcAft>
              <a:defRPr sz="1200">
                <a:solidFill>
                  <a:schemeClr val="tx1"/>
                </a:solidFill>
                <a:latin typeface="Arial" charset="0"/>
                <a:cs typeface="Arial" charset="0"/>
              </a:defRPr>
            </a:lvl7pPr>
            <a:lvl8pPr marL="3429000" indent="-228600" defTabSz="912813" eaLnBrk="0" fontAlgn="base" hangingPunct="0">
              <a:spcBef>
                <a:spcPct val="30000"/>
              </a:spcBef>
              <a:spcAft>
                <a:spcPct val="0"/>
              </a:spcAft>
              <a:defRPr sz="1200">
                <a:solidFill>
                  <a:schemeClr val="tx1"/>
                </a:solidFill>
                <a:latin typeface="Arial" charset="0"/>
                <a:cs typeface="Arial" charset="0"/>
              </a:defRPr>
            </a:lvl8pPr>
            <a:lvl9pPr marL="3886200" indent="-228600" defTabSz="912813"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2C196438-4BC7-4AF3-92C9-ADE4D2F88B96}" type="slidenum">
              <a:rPr kumimoji="0" lang="en-GB" altLang="en-US" sz="12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2813" rtl="0" eaLnBrk="1" fontAlgn="base" latinLnBrk="0" hangingPunct="1">
                <a:lnSpc>
                  <a:spcPct val="100000"/>
                </a:lnSpc>
                <a:spcBef>
                  <a:spcPct val="0"/>
                </a:spcBef>
                <a:spcAft>
                  <a:spcPct val="0"/>
                </a:spcAft>
                <a:buClrTx/>
                <a:buSzTx/>
                <a:buFontTx/>
                <a:buNone/>
                <a:tabLst/>
                <a:defRPr/>
              </a:pPr>
              <a:t>1</a:t>
            </a:fld>
            <a:endParaRPr kumimoji="0" lang="en-GB" altLang="en-US" sz="1200" b="0" i="0" u="none" strike="noStrike" kern="1200" cap="none" spc="0" normalizeH="0" baseline="0" noProof="0">
              <a:ln>
                <a:noFill/>
              </a:ln>
              <a:solidFill>
                <a:srgbClr val="000000"/>
              </a:solidFill>
              <a:effectLst/>
              <a:uLnTx/>
              <a:uFillTx/>
              <a:latin typeface="Arial" charset="0"/>
              <a:ea typeface="+mn-ea"/>
              <a:cs typeface="Arial" charset="0"/>
            </a:endParaRPr>
          </a:p>
        </p:txBody>
      </p:sp>
    </p:spTree>
    <p:extLst>
      <p:ext uri="{BB962C8B-B14F-4D97-AF65-F5344CB8AC3E}">
        <p14:creationId xmlns:p14="http://schemas.microsoft.com/office/powerpoint/2010/main" val="37483397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need your support to help patients know we</a:t>
            </a:r>
            <a:r>
              <a:rPr lang="en-GB" baseline="0" dirty="0"/>
              <a:t> are out there and they are not alone. </a:t>
            </a:r>
          </a:p>
          <a:p>
            <a:r>
              <a:rPr lang="en-GB" b="1" baseline="0" dirty="0"/>
              <a:t>So, how can we help? </a:t>
            </a:r>
          </a:p>
          <a:p>
            <a:r>
              <a:rPr lang="en-GB" baseline="0" dirty="0"/>
              <a:t>We offer a unique insight into what life can be like living with a SCI, and tailor our support according to the needs of the people we are supporting. For some it’s about information giving, as discussed earlier, SCI affects every aspect of a person’s life and there is so much to learn about, whether it’s directly related to SCI or not. For some it’s about sharing our personal experience of SCI, offering an insight into how we live our lives, and demonstrating what people with a SCI are capable of, despite their physical limitations. People usually set their aspirations really low in the early days, an assumed inability to drive, to work, to self-care. We share knowledge and experience of not only our own lives living with a SCI, but also that of our colleagues and others we’ve supported.</a:t>
            </a:r>
          </a:p>
          <a:p>
            <a:r>
              <a:rPr lang="en-GB" baseline="0" dirty="0"/>
              <a:t>And this support is by no means a one-off opportunity. We can be there to visit patients and their families throughout their stay in hospital and beyond, offering continued support once a patient has been discharged home or into residential care.</a:t>
            </a:r>
          </a:p>
          <a:p>
            <a:endParaRPr lang="en-GB" baseline="0" dirty="0"/>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B0FE58B-2832-40B5-9E7E-EC1954FDB63C}" type="slidenum">
              <a:rPr kumimoji="0" lang="en-GB"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6187447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xfrm>
            <a:off x="381000" y="685800"/>
            <a:ext cx="6096000" cy="3429000"/>
          </a:xfrm>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200" kern="1200" dirty="0">
                <a:solidFill>
                  <a:schemeClr val="tx1"/>
                </a:solidFill>
                <a:effectLst/>
                <a:latin typeface="Arial" charset="0"/>
                <a:ea typeface="+mn-ea"/>
                <a:cs typeface="+mn-cs"/>
              </a:rPr>
              <a:t>Firstly, I’d like to emphasize</a:t>
            </a:r>
            <a:r>
              <a:rPr lang="en-GB" sz="1200" kern="1200" baseline="0" dirty="0">
                <a:solidFill>
                  <a:schemeClr val="tx1"/>
                </a:solidFill>
                <a:effectLst/>
                <a:latin typeface="Arial" charset="0"/>
                <a:ea typeface="+mn-ea"/>
                <a:cs typeface="+mn-cs"/>
              </a:rPr>
              <a:t> that </a:t>
            </a:r>
            <a:r>
              <a:rPr lang="en-GB" sz="1200" kern="1200" dirty="0">
                <a:solidFill>
                  <a:schemeClr val="tx1"/>
                </a:solidFill>
                <a:effectLst/>
                <a:latin typeface="Arial" charset="0"/>
                <a:ea typeface="+mn-ea"/>
                <a:cs typeface="+mn-cs"/>
              </a:rPr>
              <a:t>service is elective and we do not want to force our support on anyone who isn’t ready for it. Some people are ready to engage immediately, for others it can take weeks, months or even years before they are ready to accept their condition and be willing to talk to someone.</a:t>
            </a:r>
          </a:p>
          <a:p>
            <a:r>
              <a:rPr lang="en-GB" sz="1200" kern="1200" dirty="0">
                <a:solidFill>
                  <a:schemeClr val="tx1"/>
                </a:solidFill>
                <a:effectLst/>
                <a:latin typeface="Arial" charset="0"/>
                <a:ea typeface="+mn-ea"/>
                <a:cs typeface="+mn-cs"/>
              </a:rPr>
              <a:t>We rely on YOU as healthcare professionals to approach patients and their families about the service when you feel it is appropriate, and do your upmost to promote it. Hopefully you see the value in what we’re doing, and the impact it can have </a:t>
            </a:r>
            <a:r>
              <a:rPr lang="en-GB" sz="1200" b="1" kern="1200" dirty="0">
                <a:solidFill>
                  <a:schemeClr val="tx1"/>
                </a:solidFill>
                <a:effectLst/>
                <a:latin typeface="Arial" charset="0"/>
                <a:ea typeface="+mn-ea"/>
                <a:cs typeface="+mn-cs"/>
              </a:rPr>
              <a:t>(YOU CAN’T STRESS THIS POINT ENOUGH!!)</a:t>
            </a:r>
            <a:endParaRPr lang="en-GB" sz="1200" kern="1200" dirty="0">
              <a:solidFill>
                <a:schemeClr val="tx1"/>
              </a:solidFill>
              <a:effectLst/>
              <a:latin typeface="Arial" charset="0"/>
              <a:ea typeface="+mn-ea"/>
              <a:cs typeface="+mn-cs"/>
            </a:endParaRPr>
          </a:p>
          <a:p>
            <a:r>
              <a:rPr lang="en-GB" sz="1200" b="1" kern="1200" dirty="0">
                <a:solidFill>
                  <a:schemeClr val="tx1"/>
                </a:solidFill>
                <a:effectLst/>
                <a:latin typeface="Arial" charset="0"/>
                <a:ea typeface="+mn-ea"/>
                <a:cs typeface="+mn-cs"/>
              </a:rPr>
              <a:t>Very few</a:t>
            </a:r>
            <a:r>
              <a:rPr lang="en-GB" sz="1200" kern="1200" dirty="0">
                <a:solidFill>
                  <a:schemeClr val="tx1"/>
                </a:solidFill>
                <a:effectLst/>
                <a:latin typeface="Arial" charset="0"/>
                <a:ea typeface="+mn-ea"/>
                <a:cs typeface="+mn-cs"/>
              </a:rPr>
              <a:t> patients seek help for themselves, but most will be open to it if you as there treating therapist/nurse etc. arrange it for them. If you have a patient that you feel will benefit from our service, please discuss it with them. If they would like to speak to us then </a:t>
            </a:r>
            <a:r>
              <a:rPr lang="en-GB" sz="1200" b="1" kern="1200" dirty="0">
                <a:solidFill>
                  <a:schemeClr val="tx1"/>
                </a:solidFill>
                <a:effectLst/>
                <a:latin typeface="Arial" charset="0"/>
                <a:ea typeface="+mn-ea"/>
                <a:cs typeface="+mn-cs"/>
              </a:rPr>
              <a:t>you can refer a patient to me via a quick phone call or email. </a:t>
            </a:r>
            <a:endParaRPr lang="en-GB" sz="1200" kern="1200" dirty="0">
              <a:solidFill>
                <a:schemeClr val="tx1"/>
              </a:solidFill>
              <a:effectLst/>
              <a:latin typeface="Arial" charset="0"/>
              <a:ea typeface="+mn-ea"/>
              <a:cs typeface="+mn-cs"/>
            </a:endParaRPr>
          </a:p>
          <a:p>
            <a:endParaRPr lang="en-GB" altLang="en-US" dirty="0">
              <a:latin typeface="Arial" charset="0"/>
              <a:cs typeface="Arial" charset="0"/>
            </a:endParaRPr>
          </a:p>
        </p:txBody>
      </p:sp>
      <p:sp>
        <p:nvSpPr>
          <p:cNvPr id="430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spcBef>
                <a:spcPct val="30000"/>
              </a:spcBef>
              <a:defRPr>
                <a:solidFill>
                  <a:schemeClr val="tx1"/>
                </a:solidFill>
                <a:latin typeface="Arial" charset="0"/>
                <a:cs typeface="Arial" charset="0"/>
              </a:defRPr>
            </a:lvl1pPr>
            <a:lvl2pPr marL="742950" indent="-285750" defTabSz="912813" eaLnBrk="0" hangingPunct="0">
              <a:spcBef>
                <a:spcPct val="30000"/>
              </a:spcBef>
              <a:defRPr sz="1200">
                <a:solidFill>
                  <a:schemeClr val="tx1"/>
                </a:solidFill>
                <a:latin typeface="Arial" charset="0"/>
                <a:cs typeface="Arial" charset="0"/>
              </a:defRPr>
            </a:lvl2pPr>
            <a:lvl3pPr marL="1143000" indent="-228600" defTabSz="912813" eaLnBrk="0" hangingPunct="0">
              <a:spcBef>
                <a:spcPct val="30000"/>
              </a:spcBef>
              <a:defRPr sz="1200">
                <a:solidFill>
                  <a:schemeClr val="tx1"/>
                </a:solidFill>
                <a:latin typeface="Arial" charset="0"/>
                <a:cs typeface="Arial" charset="0"/>
              </a:defRPr>
            </a:lvl3pPr>
            <a:lvl4pPr marL="1600200" indent="-228600" defTabSz="912813" eaLnBrk="0" hangingPunct="0">
              <a:spcBef>
                <a:spcPct val="30000"/>
              </a:spcBef>
              <a:defRPr sz="1200">
                <a:solidFill>
                  <a:schemeClr val="tx1"/>
                </a:solidFill>
                <a:latin typeface="Arial" charset="0"/>
                <a:cs typeface="Arial" charset="0"/>
              </a:defRPr>
            </a:lvl4pPr>
            <a:lvl5pPr marL="2057400" indent="-228600" defTabSz="912813" eaLnBrk="0" hangingPunct="0">
              <a:spcBef>
                <a:spcPct val="30000"/>
              </a:spcBef>
              <a:defRPr sz="1200">
                <a:solidFill>
                  <a:schemeClr val="tx1"/>
                </a:solidFill>
                <a:latin typeface="Arial" charset="0"/>
                <a:cs typeface="Arial" charset="0"/>
              </a:defRPr>
            </a:lvl5pPr>
            <a:lvl6pPr marL="2514600" indent="-228600" defTabSz="912813" eaLnBrk="0" fontAlgn="base" hangingPunct="0">
              <a:spcBef>
                <a:spcPct val="30000"/>
              </a:spcBef>
              <a:spcAft>
                <a:spcPct val="0"/>
              </a:spcAft>
              <a:defRPr sz="1200">
                <a:solidFill>
                  <a:schemeClr val="tx1"/>
                </a:solidFill>
                <a:latin typeface="Arial" charset="0"/>
                <a:cs typeface="Arial" charset="0"/>
              </a:defRPr>
            </a:lvl6pPr>
            <a:lvl7pPr marL="2971800" indent="-228600" defTabSz="912813" eaLnBrk="0" fontAlgn="base" hangingPunct="0">
              <a:spcBef>
                <a:spcPct val="30000"/>
              </a:spcBef>
              <a:spcAft>
                <a:spcPct val="0"/>
              </a:spcAft>
              <a:defRPr sz="1200">
                <a:solidFill>
                  <a:schemeClr val="tx1"/>
                </a:solidFill>
                <a:latin typeface="Arial" charset="0"/>
                <a:cs typeface="Arial" charset="0"/>
              </a:defRPr>
            </a:lvl7pPr>
            <a:lvl8pPr marL="3429000" indent="-228600" defTabSz="912813" eaLnBrk="0" fontAlgn="base" hangingPunct="0">
              <a:spcBef>
                <a:spcPct val="30000"/>
              </a:spcBef>
              <a:spcAft>
                <a:spcPct val="0"/>
              </a:spcAft>
              <a:defRPr sz="1200">
                <a:solidFill>
                  <a:schemeClr val="tx1"/>
                </a:solidFill>
                <a:latin typeface="Arial" charset="0"/>
                <a:cs typeface="Arial" charset="0"/>
              </a:defRPr>
            </a:lvl8pPr>
            <a:lvl9pPr marL="3886200" indent="-228600" defTabSz="912813"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F586E05F-F633-4D7A-BC20-304B52DBB1D9}" type="slidenum">
              <a:rPr kumimoji="0" lang="en-GB" altLang="en-US" sz="12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2813" rtl="0" eaLnBrk="1" fontAlgn="base" latinLnBrk="0" hangingPunct="1">
                <a:lnSpc>
                  <a:spcPct val="100000"/>
                </a:lnSpc>
                <a:spcBef>
                  <a:spcPct val="0"/>
                </a:spcBef>
                <a:spcAft>
                  <a:spcPct val="0"/>
                </a:spcAft>
                <a:buClrTx/>
                <a:buSzTx/>
                <a:buFontTx/>
                <a:buNone/>
                <a:tabLst/>
                <a:defRPr/>
              </a:pPr>
              <a:t>14</a:t>
            </a:fld>
            <a:endParaRPr kumimoji="0" lang="en-GB" altLang="en-US" sz="1200" b="0" i="0" u="none" strike="noStrike" kern="1200" cap="none" spc="0" normalizeH="0" baseline="0" noProof="0">
              <a:ln>
                <a:noFill/>
              </a:ln>
              <a:solidFill>
                <a:srgbClr val="000000"/>
              </a:solidFill>
              <a:effectLst/>
              <a:uLnTx/>
              <a:uFillTx/>
              <a:latin typeface="Arial" charset="0"/>
              <a:ea typeface="+mn-ea"/>
              <a:cs typeface="Arial" charset="0"/>
            </a:endParaRPr>
          </a:p>
        </p:txBody>
      </p:sp>
    </p:spTree>
    <p:extLst>
      <p:ext uri="{BB962C8B-B14F-4D97-AF65-F5344CB8AC3E}">
        <p14:creationId xmlns:p14="http://schemas.microsoft.com/office/powerpoint/2010/main" val="40978841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spcBef>
                <a:spcPct val="30000"/>
              </a:spcBef>
              <a:defRPr>
                <a:solidFill>
                  <a:schemeClr val="tx1"/>
                </a:solidFill>
                <a:latin typeface="Arial" charset="0"/>
                <a:cs typeface="Arial" charset="0"/>
              </a:defRPr>
            </a:lvl1pPr>
            <a:lvl2pPr marL="742950" indent="-285750" defTabSz="912813" eaLnBrk="0" hangingPunct="0">
              <a:spcBef>
                <a:spcPct val="30000"/>
              </a:spcBef>
              <a:defRPr sz="1200">
                <a:solidFill>
                  <a:schemeClr val="tx1"/>
                </a:solidFill>
                <a:latin typeface="Arial" charset="0"/>
                <a:cs typeface="Arial" charset="0"/>
              </a:defRPr>
            </a:lvl2pPr>
            <a:lvl3pPr marL="1143000" indent="-228600" defTabSz="912813" eaLnBrk="0" hangingPunct="0">
              <a:spcBef>
                <a:spcPct val="30000"/>
              </a:spcBef>
              <a:defRPr sz="1200">
                <a:solidFill>
                  <a:schemeClr val="tx1"/>
                </a:solidFill>
                <a:latin typeface="Arial" charset="0"/>
                <a:cs typeface="Arial" charset="0"/>
              </a:defRPr>
            </a:lvl3pPr>
            <a:lvl4pPr marL="1600200" indent="-228600" defTabSz="912813" eaLnBrk="0" hangingPunct="0">
              <a:spcBef>
                <a:spcPct val="30000"/>
              </a:spcBef>
              <a:defRPr sz="1200">
                <a:solidFill>
                  <a:schemeClr val="tx1"/>
                </a:solidFill>
                <a:latin typeface="Arial" charset="0"/>
                <a:cs typeface="Arial" charset="0"/>
              </a:defRPr>
            </a:lvl4pPr>
            <a:lvl5pPr marL="2057400" indent="-228600" defTabSz="912813" eaLnBrk="0" hangingPunct="0">
              <a:spcBef>
                <a:spcPct val="30000"/>
              </a:spcBef>
              <a:defRPr sz="1200">
                <a:solidFill>
                  <a:schemeClr val="tx1"/>
                </a:solidFill>
                <a:latin typeface="Arial" charset="0"/>
                <a:cs typeface="Arial" charset="0"/>
              </a:defRPr>
            </a:lvl5pPr>
            <a:lvl6pPr marL="2514600" indent="-228600" defTabSz="912813" eaLnBrk="0" fontAlgn="base" hangingPunct="0">
              <a:spcBef>
                <a:spcPct val="30000"/>
              </a:spcBef>
              <a:spcAft>
                <a:spcPct val="0"/>
              </a:spcAft>
              <a:defRPr sz="1200">
                <a:solidFill>
                  <a:schemeClr val="tx1"/>
                </a:solidFill>
                <a:latin typeface="Arial" charset="0"/>
                <a:cs typeface="Arial" charset="0"/>
              </a:defRPr>
            </a:lvl6pPr>
            <a:lvl7pPr marL="2971800" indent="-228600" defTabSz="912813" eaLnBrk="0" fontAlgn="base" hangingPunct="0">
              <a:spcBef>
                <a:spcPct val="30000"/>
              </a:spcBef>
              <a:spcAft>
                <a:spcPct val="0"/>
              </a:spcAft>
              <a:defRPr sz="1200">
                <a:solidFill>
                  <a:schemeClr val="tx1"/>
                </a:solidFill>
                <a:latin typeface="Arial" charset="0"/>
                <a:cs typeface="Arial" charset="0"/>
              </a:defRPr>
            </a:lvl7pPr>
            <a:lvl8pPr marL="3429000" indent="-228600" defTabSz="912813" eaLnBrk="0" fontAlgn="base" hangingPunct="0">
              <a:spcBef>
                <a:spcPct val="30000"/>
              </a:spcBef>
              <a:spcAft>
                <a:spcPct val="0"/>
              </a:spcAft>
              <a:defRPr sz="1200">
                <a:solidFill>
                  <a:schemeClr val="tx1"/>
                </a:solidFill>
                <a:latin typeface="Arial" charset="0"/>
                <a:cs typeface="Arial" charset="0"/>
              </a:defRPr>
            </a:lvl8pPr>
            <a:lvl9pPr marL="3886200" indent="-228600" defTabSz="912813"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08855078-F8A3-475C-8107-5ACABA24A7C2}" type="slidenum">
              <a:rPr kumimoji="0" lang="en-GB" altLang="en-US" sz="12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2813" rtl="0" eaLnBrk="1" fontAlgn="base" latinLnBrk="0" hangingPunct="1">
                <a:lnSpc>
                  <a:spcPct val="100000"/>
                </a:lnSpc>
                <a:spcBef>
                  <a:spcPct val="0"/>
                </a:spcBef>
                <a:spcAft>
                  <a:spcPct val="0"/>
                </a:spcAft>
                <a:buClrTx/>
                <a:buSzTx/>
                <a:buFontTx/>
                <a:buNone/>
                <a:tabLst/>
                <a:defRPr/>
              </a:pPr>
              <a:t>15</a:t>
            </a:fld>
            <a:endParaRPr kumimoji="0" lang="en-GB" altLang="en-US" sz="1200" b="0" i="0" u="none" strike="noStrike" kern="1200" cap="none" spc="0" normalizeH="0" baseline="0" noProof="0">
              <a:ln>
                <a:noFill/>
              </a:ln>
              <a:solidFill>
                <a:srgbClr val="000000"/>
              </a:solidFill>
              <a:effectLst/>
              <a:uLnTx/>
              <a:uFillTx/>
              <a:latin typeface="Arial" charset="0"/>
              <a:ea typeface="+mn-ea"/>
              <a:cs typeface="Arial" charset="0"/>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xfrm>
            <a:off x="906357" y="4715951"/>
            <a:ext cx="4984962" cy="44669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charset="0"/>
              <a:cs typeface="Arial" charset="0"/>
            </a:endParaRPr>
          </a:p>
        </p:txBody>
      </p:sp>
    </p:spTree>
    <p:extLst>
      <p:ext uri="{BB962C8B-B14F-4D97-AF65-F5344CB8AC3E}">
        <p14:creationId xmlns:p14="http://schemas.microsoft.com/office/powerpoint/2010/main" val="35371584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xfrm>
            <a:off x="381000" y="685800"/>
            <a:ext cx="6096000" cy="3429000"/>
          </a:xfrm>
          <a:ln/>
        </p:spPr>
      </p:sp>
      <p:sp>
        <p:nvSpPr>
          <p:cNvPr id="675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Arial" charset="0"/>
                <a:ea typeface="+mn-ea"/>
                <a:cs typeface="+mn-cs"/>
              </a:rPr>
              <a:t>We can help YOU! We can be there to answer the questions you don’t necessarily know the answer to, or feel comfortable with (note of caution – we’re not medically trained and cannot give people a diagnosis or prognosis). We offer a degree of comfort and can help to motivate patients to engage fully in their treatment and rehabilitation (telephone survey stats). The</a:t>
            </a:r>
            <a:r>
              <a:rPr lang="en-GB" sz="1200" kern="1200" baseline="0" dirty="0">
                <a:solidFill>
                  <a:schemeClr val="tx1"/>
                </a:solidFill>
                <a:effectLst/>
                <a:latin typeface="Arial" charset="0"/>
                <a:ea typeface="+mn-ea"/>
                <a:cs typeface="+mn-cs"/>
              </a:rPr>
              <a:t> Open University did an independent evaluation of the Peer Support Service in 2015…</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charset="0"/>
              <a:ea typeface="+mn-ea"/>
              <a:cs typeface="+mn-cs"/>
            </a:endParaRPr>
          </a:p>
          <a:p>
            <a:pPr lvl="1" eaLnBrk="1" hangingPunct="1">
              <a:lnSpc>
                <a:spcPct val="90000"/>
              </a:lnSpc>
              <a:spcBef>
                <a:spcPct val="0"/>
              </a:spcBef>
              <a:spcAft>
                <a:spcPts val="1200"/>
              </a:spcAft>
              <a:buClr>
                <a:srgbClr val="000066"/>
              </a:buClr>
              <a:buSzPct val="80000"/>
              <a:buFont typeface="Arial" charset="0"/>
              <a:buNone/>
              <a:defRPr/>
            </a:pPr>
            <a:r>
              <a:rPr lang="en-GB" altLang="en-US" sz="2600" b="1" kern="1200" dirty="0">
                <a:solidFill>
                  <a:srgbClr val="002060"/>
                </a:solidFill>
                <a:latin typeface="Arial" charset="0"/>
                <a:ea typeface="+mn-ea"/>
                <a:cs typeface="+mn-cs"/>
              </a:rPr>
              <a:t>Before meeting a Peer Support Officer:</a:t>
            </a:r>
          </a:p>
          <a:p>
            <a:pPr marL="914400" lvl="1" indent="-457200" eaLnBrk="1" hangingPunct="1">
              <a:lnSpc>
                <a:spcPct val="90000"/>
              </a:lnSpc>
              <a:spcBef>
                <a:spcPct val="0"/>
              </a:spcBef>
              <a:spcAft>
                <a:spcPts val="1200"/>
              </a:spcAft>
              <a:buClr>
                <a:srgbClr val="000066"/>
              </a:buClr>
              <a:buSzPct val="80000"/>
              <a:buFont typeface="Arial" panose="020B0604020202020204" pitchFamily="34" charset="0"/>
              <a:buChar char="•"/>
              <a:defRPr/>
            </a:pPr>
            <a:r>
              <a:rPr lang="en-GB" altLang="en-US" sz="2600" b="1" kern="1200" dirty="0">
                <a:solidFill>
                  <a:srgbClr val="002060"/>
                </a:solidFill>
                <a:latin typeface="Arial" charset="0"/>
                <a:ea typeface="+mn-ea"/>
                <a:cs typeface="+mn-cs"/>
              </a:rPr>
              <a:t>31% of spinal cord injured people felt optimistic about their future</a:t>
            </a:r>
          </a:p>
          <a:p>
            <a:pPr marL="914400" lvl="1" indent="-457200" eaLnBrk="1" hangingPunct="1">
              <a:lnSpc>
                <a:spcPct val="90000"/>
              </a:lnSpc>
              <a:spcBef>
                <a:spcPct val="0"/>
              </a:spcBef>
              <a:spcAft>
                <a:spcPts val="1200"/>
              </a:spcAft>
              <a:buClr>
                <a:srgbClr val="000066"/>
              </a:buClr>
              <a:buSzPct val="80000"/>
              <a:buFont typeface="Arial" panose="020B0604020202020204" pitchFamily="34" charset="0"/>
              <a:buChar char="•"/>
              <a:defRPr/>
            </a:pPr>
            <a:r>
              <a:rPr lang="en-GB" altLang="en-US" sz="2600" b="1" kern="1200" dirty="0">
                <a:solidFill>
                  <a:srgbClr val="002060"/>
                </a:solidFill>
                <a:latin typeface="Arial" charset="0"/>
                <a:ea typeface="+mn-ea"/>
                <a:cs typeface="+mn-cs"/>
              </a:rPr>
              <a:t>27% of spinal cord injured people didn’t feel isolated.</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charset="0"/>
              <a:ea typeface="+mn-ea"/>
              <a:cs typeface="+mn-cs"/>
            </a:endParaRPr>
          </a:p>
          <a:p>
            <a:pPr lvl="1" eaLnBrk="1" hangingPunct="1">
              <a:lnSpc>
                <a:spcPct val="90000"/>
              </a:lnSpc>
              <a:spcBef>
                <a:spcPct val="0"/>
              </a:spcBef>
              <a:spcAft>
                <a:spcPts val="1200"/>
              </a:spcAft>
              <a:buClr>
                <a:srgbClr val="000066"/>
              </a:buClr>
              <a:buSzPct val="80000"/>
              <a:buFont typeface="Arial" charset="0"/>
              <a:buNone/>
              <a:defRPr/>
            </a:pPr>
            <a:r>
              <a:rPr lang="en-GB" altLang="en-US" sz="2600" b="1" kern="1200" dirty="0">
                <a:solidFill>
                  <a:srgbClr val="990033"/>
                </a:solidFill>
                <a:latin typeface="Arial" charset="0"/>
                <a:ea typeface="+mn-ea"/>
                <a:cs typeface="+mn-cs"/>
              </a:rPr>
              <a:t>After meeting a Peer Support Officer:</a:t>
            </a:r>
          </a:p>
          <a:p>
            <a:pPr marL="914400" lvl="1" indent="-457200" eaLnBrk="1" hangingPunct="1">
              <a:lnSpc>
                <a:spcPct val="90000"/>
              </a:lnSpc>
              <a:spcBef>
                <a:spcPct val="0"/>
              </a:spcBef>
              <a:spcAft>
                <a:spcPts val="1200"/>
              </a:spcAft>
              <a:buClr>
                <a:srgbClr val="990033"/>
              </a:buClr>
              <a:buSzPct val="80000"/>
              <a:buFont typeface="Arial" panose="020B0604020202020204" pitchFamily="34" charset="0"/>
              <a:buChar char="•"/>
              <a:defRPr/>
            </a:pPr>
            <a:r>
              <a:rPr lang="en-GB" altLang="en-US" sz="2600" b="1" kern="1200" dirty="0">
                <a:solidFill>
                  <a:srgbClr val="990033"/>
                </a:solidFill>
                <a:latin typeface="Arial" charset="0"/>
                <a:ea typeface="+mn-ea"/>
                <a:cs typeface="+mn-cs"/>
              </a:rPr>
              <a:t>73% of spinal cord injured people felt optimistic about their future</a:t>
            </a:r>
          </a:p>
          <a:p>
            <a:pPr marL="914400" lvl="1" indent="-457200" eaLnBrk="1" hangingPunct="1">
              <a:lnSpc>
                <a:spcPct val="90000"/>
              </a:lnSpc>
              <a:spcBef>
                <a:spcPct val="0"/>
              </a:spcBef>
              <a:spcAft>
                <a:spcPts val="1200"/>
              </a:spcAft>
              <a:buClr>
                <a:srgbClr val="990033"/>
              </a:buClr>
              <a:buSzPct val="80000"/>
              <a:buFont typeface="Arial" panose="020B0604020202020204" pitchFamily="34" charset="0"/>
              <a:buChar char="•"/>
              <a:defRPr/>
            </a:pPr>
            <a:r>
              <a:rPr lang="en-GB" altLang="en-US" sz="2600" b="1" kern="1200" dirty="0">
                <a:solidFill>
                  <a:srgbClr val="990033"/>
                </a:solidFill>
                <a:latin typeface="Arial" charset="0"/>
                <a:ea typeface="+mn-ea"/>
                <a:cs typeface="+mn-cs"/>
              </a:rPr>
              <a:t>84% of spinal cord injured people didn’t feel isolated.</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Arial" charset="0"/>
                <a:ea typeface="+mn-ea"/>
                <a:cs typeface="+mn-cs"/>
              </a:rPr>
              <a:t>We also offer CPD-accredited IST</a:t>
            </a:r>
            <a:r>
              <a:rPr lang="en-GB" sz="1200" kern="1200" baseline="0" dirty="0">
                <a:solidFill>
                  <a:schemeClr val="tx1"/>
                </a:solidFill>
                <a:effectLst/>
                <a:latin typeface="Arial" charset="0"/>
                <a:ea typeface="+mn-ea"/>
                <a:cs typeface="+mn-cs"/>
              </a:rPr>
              <a:t> training on different aspects of SCI, so if you are interested in arranging a session for staff and colleagues at your hospital, please come and speak to me during one of the breaks.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baseline="0" dirty="0">
              <a:solidFill>
                <a:schemeClr val="tx1"/>
              </a:solidFill>
              <a:effectLst/>
              <a:latin typeface="Arial" charset="0"/>
              <a:ea typeface="+mn-ea"/>
              <a:cs typeface="+mn-cs"/>
            </a:endParaRPr>
          </a:p>
          <a:p>
            <a:r>
              <a:rPr lang="en-GB" altLang="en-US" dirty="0">
                <a:latin typeface="Arial" charset="0"/>
                <a:cs typeface="Arial" charset="0"/>
              </a:rPr>
              <a:t>And finally, I’m absolutely delighted to introduce a brand new service offered by SIA-</a:t>
            </a:r>
            <a:r>
              <a:rPr lang="en-GB" altLang="en-US" baseline="0" dirty="0">
                <a:latin typeface="Arial" charset="0"/>
                <a:cs typeface="Arial" charset="0"/>
              </a:rPr>
              <a:t> SCI Nurse Specialists (formerly Nurse Advocate Service), Debbie Green and Carol Adcock.. Debbie and Carol joined SIA in February 2016 and both have many years’ clinical experience working in SCICs- Debbie at Stoke Mandeville and Carol at Southport. I will explain a bit more about the service in the next slide, but Debbie and Carol are here today, so please feel free to ask any questions.</a:t>
            </a:r>
            <a:endParaRPr lang="en-GB" altLang="en-US" dirty="0">
              <a:latin typeface="Arial" charset="0"/>
              <a:cs typeface="Arial" charset="0"/>
            </a:endParaRPr>
          </a:p>
          <a:p>
            <a:endParaRPr lang="en-GB" altLang="en-US" dirty="0">
              <a:latin typeface="Arial" charset="0"/>
              <a:cs typeface="Arial" charset="0"/>
            </a:endParaRPr>
          </a:p>
        </p:txBody>
      </p:sp>
      <p:sp>
        <p:nvSpPr>
          <p:cNvPr id="675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spcBef>
                <a:spcPct val="30000"/>
              </a:spcBef>
              <a:defRPr>
                <a:solidFill>
                  <a:schemeClr val="tx1"/>
                </a:solidFill>
                <a:latin typeface="Arial" charset="0"/>
                <a:cs typeface="Arial" charset="0"/>
              </a:defRPr>
            </a:lvl1pPr>
            <a:lvl2pPr marL="742950" indent="-285750" defTabSz="912813" eaLnBrk="0" hangingPunct="0">
              <a:spcBef>
                <a:spcPct val="30000"/>
              </a:spcBef>
              <a:defRPr sz="1200">
                <a:solidFill>
                  <a:schemeClr val="tx1"/>
                </a:solidFill>
                <a:latin typeface="Arial" charset="0"/>
                <a:cs typeface="Arial" charset="0"/>
              </a:defRPr>
            </a:lvl2pPr>
            <a:lvl3pPr marL="1143000" indent="-228600" defTabSz="912813" eaLnBrk="0" hangingPunct="0">
              <a:spcBef>
                <a:spcPct val="30000"/>
              </a:spcBef>
              <a:defRPr sz="1200">
                <a:solidFill>
                  <a:schemeClr val="tx1"/>
                </a:solidFill>
                <a:latin typeface="Arial" charset="0"/>
                <a:cs typeface="Arial" charset="0"/>
              </a:defRPr>
            </a:lvl3pPr>
            <a:lvl4pPr marL="1600200" indent="-228600" defTabSz="912813" eaLnBrk="0" hangingPunct="0">
              <a:spcBef>
                <a:spcPct val="30000"/>
              </a:spcBef>
              <a:defRPr sz="1200">
                <a:solidFill>
                  <a:schemeClr val="tx1"/>
                </a:solidFill>
                <a:latin typeface="Arial" charset="0"/>
                <a:cs typeface="Arial" charset="0"/>
              </a:defRPr>
            </a:lvl4pPr>
            <a:lvl5pPr marL="2057400" indent="-228600" defTabSz="912813" eaLnBrk="0" hangingPunct="0">
              <a:spcBef>
                <a:spcPct val="30000"/>
              </a:spcBef>
              <a:defRPr sz="1200">
                <a:solidFill>
                  <a:schemeClr val="tx1"/>
                </a:solidFill>
                <a:latin typeface="Arial" charset="0"/>
                <a:cs typeface="Arial" charset="0"/>
              </a:defRPr>
            </a:lvl5pPr>
            <a:lvl6pPr marL="2514600" indent="-228600" defTabSz="912813" eaLnBrk="0" fontAlgn="base" hangingPunct="0">
              <a:spcBef>
                <a:spcPct val="30000"/>
              </a:spcBef>
              <a:spcAft>
                <a:spcPct val="0"/>
              </a:spcAft>
              <a:defRPr sz="1200">
                <a:solidFill>
                  <a:schemeClr val="tx1"/>
                </a:solidFill>
                <a:latin typeface="Arial" charset="0"/>
                <a:cs typeface="Arial" charset="0"/>
              </a:defRPr>
            </a:lvl6pPr>
            <a:lvl7pPr marL="2971800" indent="-228600" defTabSz="912813" eaLnBrk="0" fontAlgn="base" hangingPunct="0">
              <a:spcBef>
                <a:spcPct val="30000"/>
              </a:spcBef>
              <a:spcAft>
                <a:spcPct val="0"/>
              </a:spcAft>
              <a:defRPr sz="1200">
                <a:solidFill>
                  <a:schemeClr val="tx1"/>
                </a:solidFill>
                <a:latin typeface="Arial" charset="0"/>
                <a:cs typeface="Arial" charset="0"/>
              </a:defRPr>
            </a:lvl7pPr>
            <a:lvl8pPr marL="3429000" indent="-228600" defTabSz="912813" eaLnBrk="0" fontAlgn="base" hangingPunct="0">
              <a:spcBef>
                <a:spcPct val="30000"/>
              </a:spcBef>
              <a:spcAft>
                <a:spcPct val="0"/>
              </a:spcAft>
              <a:defRPr sz="1200">
                <a:solidFill>
                  <a:schemeClr val="tx1"/>
                </a:solidFill>
                <a:latin typeface="Arial" charset="0"/>
                <a:cs typeface="Arial" charset="0"/>
              </a:defRPr>
            </a:lvl8pPr>
            <a:lvl9pPr marL="3886200" indent="-228600" defTabSz="912813"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99873DFC-1912-4274-BA3C-8A93EF58DEDD}" type="slidenum">
              <a:rPr kumimoji="0" lang="en-GB" altLang="en-US" sz="12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2813" rtl="0" eaLnBrk="1" fontAlgn="base" latinLnBrk="0" hangingPunct="1">
                <a:lnSpc>
                  <a:spcPct val="100000"/>
                </a:lnSpc>
                <a:spcBef>
                  <a:spcPct val="0"/>
                </a:spcBef>
                <a:spcAft>
                  <a:spcPct val="0"/>
                </a:spcAft>
                <a:buClrTx/>
                <a:buSzTx/>
                <a:buFontTx/>
                <a:buNone/>
                <a:tabLst/>
                <a:defRPr/>
              </a:pPr>
              <a:t>16</a:t>
            </a:fld>
            <a:endParaRPr kumimoji="0" lang="en-GB" altLang="en-US" sz="1200" b="0" i="0" u="none" strike="noStrike" kern="1200" cap="none" spc="0" normalizeH="0" baseline="0" noProof="0">
              <a:ln>
                <a:noFill/>
              </a:ln>
              <a:solidFill>
                <a:srgbClr val="000000"/>
              </a:solidFill>
              <a:effectLst/>
              <a:uLnTx/>
              <a:uFillTx/>
              <a:latin typeface="Arial" charset="0"/>
              <a:ea typeface="+mn-ea"/>
              <a:cs typeface="Arial" charset="0"/>
            </a:endParaRPr>
          </a:p>
        </p:txBody>
      </p:sp>
    </p:spTree>
    <p:extLst>
      <p:ext uri="{BB962C8B-B14F-4D97-AF65-F5344CB8AC3E}">
        <p14:creationId xmlns:p14="http://schemas.microsoft.com/office/powerpoint/2010/main" val="418938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b="0" dirty="0">
                <a:latin typeface="Arial" charset="0"/>
                <a:cs typeface="Arial" charset="0"/>
              </a:rPr>
              <a:t>SIA’s SCI</a:t>
            </a:r>
            <a:r>
              <a:rPr lang="en-US" altLang="en-US" b="0" baseline="0" dirty="0">
                <a:latin typeface="Arial" charset="0"/>
                <a:cs typeface="Arial" charset="0"/>
              </a:rPr>
              <a:t> Nurse Specialists (formerly </a:t>
            </a:r>
            <a:r>
              <a:rPr lang="en-US" altLang="en-US" b="0" dirty="0">
                <a:latin typeface="Arial" charset="0"/>
                <a:cs typeface="Arial" charset="0"/>
              </a:rPr>
              <a:t>Nurse Advocates) came into post on 1 Feb 2016 and</a:t>
            </a:r>
          </a:p>
          <a:p>
            <a:pPr marL="171450" marR="0" indent="-171450" algn="l" defTabSz="914400" rtl="0" eaLnBrk="0" fontAlgn="base" latinLnBrk="0" hangingPunct="0">
              <a:lnSpc>
                <a:spcPct val="100000"/>
              </a:lnSpc>
              <a:spcBef>
                <a:spcPct val="30000"/>
              </a:spcBef>
              <a:spcAft>
                <a:spcPct val="0"/>
              </a:spcAft>
              <a:buClrTx/>
              <a:buSzTx/>
              <a:buFontTx/>
              <a:buChar char="-"/>
              <a:tabLst/>
              <a:defRPr/>
            </a:pPr>
            <a:r>
              <a:rPr lang="en-US" altLang="en-US" b="0" dirty="0">
                <a:latin typeface="Arial" charset="0"/>
                <a:cs typeface="Arial" charset="0"/>
              </a:rPr>
              <a:t>Offer</a:t>
            </a:r>
            <a:r>
              <a:rPr lang="en-US" altLang="en-US" b="0" baseline="0" dirty="0">
                <a:latin typeface="Arial" charset="0"/>
                <a:cs typeface="Arial" charset="0"/>
              </a:rPr>
              <a:t> support to newly injured people, and assist if they need help improving their quality of care by liaising with health professionals, SIA’s Peer Support Team and other services such as SIA’s Advice Line</a:t>
            </a:r>
          </a:p>
          <a:p>
            <a:pPr marL="171450" marR="0" indent="-171450" algn="l" defTabSz="914400" rtl="0" eaLnBrk="0" fontAlgn="base" latinLnBrk="0" hangingPunct="0">
              <a:lnSpc>
                <a:spcPct val="100000"/>
              </a:lnSpc>
              <a:spcBef>
                <a:spcPct val="30000"/>
              </a:spcBef>
              <a:spcAft>
                <a:spcPct val="0"/>
              </a:spcAft>
              <a:buClrTx/>
              <a:buSzTx/>
              <a:buFontTx/>
              <a:buChar char="-"/>
              <a:tabLst/>
              <a:defRPr/>
            </a:pPr>
            <a:r>
              <a:rPr lang="en-US" altLang="en-US" b="0" baseline="0" dirty="0">
                <a:latin typeface="Arial" charset="0"/>
                <a:cs typeface="Arial" charset="0"/>
              </a:rPr>
              <a:t>Educate patients in living with SCI and work with their designated healthcare professionals to ensure that their knowledge is up to date too.</a:t>
            </a:r>
          </a:p>
          <a:p>
            <a:pPr marL="171450" marR="0" indent="-171450" algn="l" defTabSz="914400" rtl="0" eaLnBrk="0" fontAlgn="base" latinLnBrk="0" hangingPunct="0">
              <a:lnSpc>
                <a:spcPct val="100000"/>
              </a:lnSpc>
              <a:spcBef>
                <a:spcPct val="30000"/>
              </a:spcBef>
              <a:spcAft>
                <a:spcPct val="0"/>
              </a:spcAft>
              <a:buClrTx/>
              <a:buSzTx/>
              <a:buFontTx/>
              <a:buChar char="-"/>
              <a:tabLst/>
              <a:defRPr/>
            </a:pPr>
            <a:r>
              <a:rPr lang="en-US" altLang="en-US" b="0" baseline="0" dirty="0">
                <a:latin typeface="Arial" charset="0"/>
                <a:cs typeface="Arial" charset="0"/>
              </a:rPr>
              <a:t>For SIA members needing readmission to non-specialist settings for procedures not necessarily relating to their SCI, the Nurse Specialists will liaise with health professionals on their behalf to assess competencies and work out an appropriate care plan</a:t>
            </a:r>
          </a:p>
          <a:p>
            <a:pPr marL="171450" marR="0" indent="-171450" algn="l" defTabSz="914400" rtl="0" eaLnBrk="0" fontAlgn="base" latinLnBrk="0" hangingPunct="0">
              <a:lnSpc>
                <a:spcPct val="100000"/>
              </a:lnSpc>
              <a:spcBef>
                <a:spcPct val="30000"/>
              </a:spcBef>
              <a:spcAft>
                <a:spcPct val="0"/>
              </a:spcAft>
              <a:buClrTx/>
              <a:buSzTx/>
              <a:buFontTx/>
              <a:buChar char="-"/>
              <a:tabLst/>
              <a:defRPr/>
            </a:pPr>
            <a:r>
              <a:rPr lang="en-US" altLang="en-US" b="0" baseline="0" dirty="0">
                <a:latin typeface="Arial" charset="0"/>
                <a:cs typeface="Arial" charset="0"/>
              </a:rPr>
              <a:t>Educate and train health professionals who have the potential to be involved in the treatment of SCI patients, ensuring the standard of care is of the highest possible standard. This may be through the Study Days like today, skills &amp; competency training on bowel management, onsite training or speaking at conferences for example.</a:t>
            </a:r>
          </a:p>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b="0" baseline="0" dirty="0">
                <a:latin typeface="Arial" charset="0"/>
                <a:cs typeface="Arial" charset="0"/>
              </a:rPr>
              <a:t>There is a leaflet on this service in your delegate pack, but please do speak to Debbie or Carol today if you have any queries.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altLang="en-US" b="0" baseline="0" dirty="0">
              <a:latin typeface="Arial" charset="0"/>
              <a:cs typeface="Arial" charset="0"/>
            </a:endParaRPr>
          </a:p>
          <a:p>
            <a:pPr marL="171450" marR="0" indent="-171450" algn="l" defTabSz="914400" rtl="0" eaLnBrk="0" fontAlgn="base" latinLnBrk="0" hangingPunct="0">
              <a:lnSpc>
                <a:spcPct val="100000"/>
              </a:lnSpc>
              <a:spcBef>
                <a:spcPct val="30000"/>
              </a:spcBef>
              <a:spcAft>
                <a:spcPct val="0"/>
              </a:spcAft>
              <a:buClrTx/>
              <a:buSzTx/>
              <a:buFontTx/>
              <a:buChar char="-"/>
              <a:tabLst/>
              <a:defRPr/>
            </a:pPr>
            <a:endParaRPr lang="en-US" altLang="en-US" b="0" dirty="0">
              <a:latin typeface="Arial" charset="0"/>
              <a:cs typeface="Arial" charset="0"/>
            </a:endParaRPr>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spcBef>
                <a:spcPct val="30000"/>
              </a:spcBef>
              <a:defRPr>
                <a:solidFill>
                  <a:schemeClr val="tx1"/>
                </a:solidFill>
                <a:latin typeface="Arial" charset="0"/>
                <a:cs typeface="Arial" charset="0"/>
              </a:defRPr>
            </a:lvl1pPr>
            <a:lvl2pPr marL="742950" indent="-285750" defTabSz="912813" eaLnBrk="0" hangingPunct="0">
              <a:spcBef>
                <a:spcPct val="30000"/>
              </a:spcBef>
              <a:defRPr sz="1200">
                <a:solidFill>
                  <a:schemeClr val="tx1"/>
                </a:solidFill>
                <a:latin typeface="Arial" charset="0"/>
                <a:cs typeface="Arial" charset="0"/>
              </a:defRPr>
            </a:lvl2pPr>
            <a:lvl3pPr marL="1143000" indent="-228600" defTabSz="912813" eaLnBrk="0" hangingPunct="0">
              <a:spcBef>
                <a:spcPct val="30000"/>
              </a:spcBef>
              <a:defRPr sz="1200">
                <a:solidFill>
                  <a:schemeClr val="tx1"/>
                </a:solidFill>
                <a:latin typeface="Arial" charset="0"/>
                <a:cs typeface="Arial" charset="0"/>
              </a:defRPr>
            </a:lvl3pPr>
            <a:lvl4pPr marL="1600200" indent="-228600" defTabSz="912813" eaLnBrk="0" hangingPunct="0">
              <a:spcBef>
                <a:spcPct val="30000"/>
              </a:spcBef>
              <a:defRPr sz="1200">
                <a:solidFill>
                  <a:schemeClr val="tx1"/>
                </a:solidFill>
                <a:latin typeface="Arial" charset="0"/>
                <a:cs typeface="Arial" charset="0"/>
              </a:defRPr>
            </a:lvl4pPr>
            <a:lvl5pPr marL="2057400" indent="-228600" defTabSz="912813" eaLnBrk="0" hangingPunct="0">
              <a:spcBef>
                <a:spcPct val="30000"/>
              </a:spcBef>
              <a:defRPr sz="1200">
                <a:solidFill>
                  <a:schemeClr val="tx1"/>
                </a:solidFill>
                <a:latin typeface="Arial" charset="0"/>
                <a:cs typeface="Arial" charset="0"/>
              </a:defRPr>
            </a:lvl5pPr>
            <a:lvl6pPr marL="2514600" indent="-228600" defTabSz="912813" eaLnBrk="0" fontAlgn="base" hangingPunct="0">
              <a:spcBef>
                <a:spcPct val="30000"/>
              </a:spcBef>
              <a:spcAft>
                <a:spcPct val="0"/>
              </a:spcAft>
              <a:defRPr sz="1200">
                <a:solidFill>
                  <a:schemeClr val="tx1"/>
                </a:solidFill>
                <a:latin typeface="Arial" charset="0"/>
                <a:cs typeface="Arial" charset="0"/>
              </a:defRPr>
            </a:lvl6pPr>
            <a:lvl7pPr marL="2971800" indent="-228600" defTabSz="912813" eaLnBrk="0" fontAlgn="base" hangingPunct="0">
              <a:spcBef>
                <a:spcPct val="30000"/>
              </a:spcBef>
              <a:spcAft>
                <a:spcPct val="0"/>
              </a:spcAft>
              <a:defRPr sz="1200">
                <a:solidFill>
                  <a:schemeClr val="tx1"/>
                </a:solidFill>
                <a:latin typeface="Arial" charset="0"/>
                <a:cs typeface="Arial" charset="0"/>
              </a:defRPr>
            </a:lvl7pPr>
            <a:lvl8pPr marL="3429000" indent="-228600" defTabSz="912813" eaLnBrk="0" fontAlgn="base" hangingPunct="0">
              <a:spcBef>
                <a:spcPct val="30000"/>
              </a:spcBef>
              <a:spcAft>
                <a:spcPct val="0"/>
              </a:spcAft>
              <a:defRPr sz="1200">
                <a:solidFill>
                  <a:schemeClr val="tx1"/>
                </a:solidFill>
                <a:latin typeface="Arial" charset="0"/>
                <a:cs typeface="Arial" charset="0"/>
              </a:defRPr>
            </a:lvl8pPr>
            <a:lvl9pPr marL="3886200" indent="-228600" defTabSz="912813"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99CB8770-4104-46A4-B8E0-E1423AAEF668}" type="slidenum">
              <a:rPr kumimoji="0" lang="en-GB" altLang="en-US" sz="12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2813" rtl="0" eaLnBrk="1" fontAlgn="base" latinLnBrk="0" hangingPunct="1">
                <a:lnSpc>
                  <a:spcPct val="100000"/>
                </a:lnSpc>
                <a:spcBef>
                  <a:spcPct val="0"/>
                </a:spcBef>
                <a:spcAft>
                  <a:spcPct val="0"/>
                </a:spcAft>
                <a:buClrTx/>
                <a:buSzTx/>
                <a:buFontTx/>
                <a:buNone/>
                <a:tabLst/>
                <a:defRPr/>
              </a:pPr>
              <a:t>17</a:t>
            </a:fld>
            <a:endParaRPr kumimoji="0" lang="en-GB" altLang="en-US" sz="1200" b="0" i="0" u="none" strike="noStrike" kern="1200" cap="none" spc="0" normalizeH="0" baseline="0" noProof="0">
              <a:ln>
                <a:noFill/>
              </a:ln>
              <a:solidFill>
                <a:srgbClr val="000000"/>
              </a:solidFill>
              <a:effectLst/>
              <a:uLnTx/>
              <a:uFillTx/>
              <a:latin typeface="Arial" charset="0"/>
              <a:ea typeface="+mn-ea"/>
              <a:cs typeface="Arial" charset="0"/>
            </a:endParaRPr>
          </a:p>
        </p:txBody>
      </p:sp>
    </p:spTree>
    <p:extLst>
      <p:ext uri="{BB962C8B-B14F-4D97-AF65-F5344CB8AC3E}">
        <p14:creationId xmlns:p14="http://schemas.microsoft.com/office/powerpoint/2010/main" val="19536478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ts val="0"/>
              </a:spcBef>
              <a:spcAft>
                <a:spcPct val="0"/>
              </a:spcAft>
              <a:buClrTx/>
              <a:buSzTx/>
              <a:buFontTx/>
              <a:buNone/>
              <a:tabLst/>
              <a:defRPr/>
            </a:pPr>
            <a:r>
              <a:rPr lang="en-GB" dirty="0">
                <a:latin typeface="Arial" charset="0"/>
                <a:cs typeface="Arial" charset="0"/>
              </a:rPr>
              <a:t>And</a:t>
            </a:r>
            <a:r>
              <a:rPr lang="en-GB" baseline="0" dirty="0">
                <a:latin typeface="Arial" charset="0"/>
                <a:cs typeface="Arial" charset="0"/>
              </a:rPr>
              <a:t> here are my details. You have  copy of this presentation, but if you would like to take my contact details via one of my business cards, please come and ask me during a break.  </a:t>
            </a:r>
          </a:p>
          <a:p>
            <a:pPr marL="0" marR="0" indent="0" algn="l" defTabSz="914400" rtl="0" eaLnBrk="1" fontAlgn="base" latinLnBrk="0" hangingPunct="1">
              <a:lnSpc>
                <a:spcPct val="100000"/>
              </a:lnSpc>
              <a:spcBef>
                <a:spcPts val="0"/>
              </a:spcBef>
              <a:spcAft>
                <a:spcPct val="0"/>
              </a:spcAft>
              <a:buClrTx/>
              <a:buSzTx/>
              <a:buFontTx/>
              <a:buNone/>
              <a:tabLst/>
              <a:defRPr/>
            </a:pPr>
            <a:r>
              <a:rPr lang="en-GB" baseline="0" dirty="0">
                <a:latin typeface="Arial" charset="0"/>
                <a:cs typeface="Arial" charset="0"/>
              </a:rPr>
              <a:t>I hope you’ve found this presentation useful, I’d be happy to answer any questions.</a:t>
            </a:r>
            <a:endParaRPr lang="en-US" dirty="0"/>
          </a:p>
        </p:txBody>
      </p:sp>
      <p:sp>
        <p:nvSpPr>
          <p:cNvPr id="696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spcBef>
                <a:spcPct val="30000"/>
              </a:spcBef>
              <a:defRPr>
                <a:solidFill>
                  <a:schemeClr val="tx1"/>
                </a:solidFill>
                <a:latin typeface="Arial" charset="0"/>
                <a:cs typeface="Arial" charset="0"/>
              </a:defRPr>
            </a:lvl1pPr>
            <a:lvl2pPr marL="742950" indent="-285750" defTabSz="912813" eaLnBrk="0" hangingPunct="0">
              <a:spcBef>
                <a:spcPct val="30000"/>
              </a:spcBef>
              <a:defRPr sz="1200">
                <a:solidFill>
                  <a:schemeClr val="tx1"/>
                </a:solidFill>
                <a:latin typeface="Arial" charset="0"/>
                <a:cs typeface="Arial" charset="0"/>
              </a:defRPr>
            </a:lvl2pPr>
            <a:lvl3pPr marL="1143000" indent="-228600" defTabSz="912813" eaLnBrk="0" hangingPunct="0">
              <a:spcBef>
                <a:spcPct val="30000"/>
              </a:spcBef>
              <a:defRPr sz="1200">
                <a:solidFill>
                  <a:schemeClr val="tx1"/>
                </a:solidFill>
                <a:latin typeface="Arial" charset="0"/>
                <a:cs typeface="Arial" charset="0"/>
              </a:defRPr>
            </a:lvl3pPr>
            <a:lvl4pPr marL="1600200" indent="-228600" defTabSz="912813" eaLnBrk="0" hangingPunct="0">
              <a:spcBef>
                <a:spcPct val="30000"/>
              </a:spcBef>
              <a:defRPr sz="1200">
                <a:solidFill>
                  <a:schemeClr val="tx1"/>
                </a:solidFill>
                <a:latin typeface="Arial" charset="0"/>
                <a:cs typeface="Arial" charset="0"/>
              </a:defRPr>
            </a:lvl4pPr>
            <a:lvl5pPr marL="2057400" indent="-228600" defTabSz="912813" eaLnBrk="0" hangingPunct="0">
              <a:spcBef>
                <a:spcPct val="30000"/>
              </a:spcBef>
              <a:defRPr sz="1200">
                <a:solidFill>
                  <a:schemeClr val="tx1"/>
                </a:solidFill>
                <a:latin typeface="Arial" charset="0"/>
                <a:cs typeface="Arial" charset="0"/>
              </a:defRPr>
            </a:lvl5pPr>
            <a:lvl6pPr marL="2514600" indent="-228600" defTabSz="912813" eaLnBrk="0" fontAlgn="base" hangingPunct="0">
              <a:spcBef>
                <a:spcPct val="30000"/>
              </a:spcBef>
              <a:spcAft>
                <a:spcPct val="0"/>
              </a:spcAft>
              <a:defRPr sz="1200">
                <a:solidFill>
                  <a:schemeClr val="tx1"/>
                </a:solidFill>
                <a:latin typeface="Arial" charset="0"/>
                <a:cs typeface="Arial" charset="0"/>
              </a:defRPr>
            </a:lvl6pPr>
            <a:lvl7pPr marL="2971800" indent="-228600" defTabSz="912813" eaLnBrk="0" fontAlgn="base" hangingPunct="0">
              <a:spcBef>
                <a:spcPct val="30000"/>
              </a:spcBef>
              <a:spcAft>
                <a:spcPct val="0"/>
              </a:spcAft>
              <a:defRPr sz="1200">
                <a:solidFill>
                  <a:schemeClr val="tx1"/>
                </a:solidFill>
                <a:latin typeface="Arial" charset="0"/>
                <a:cs typeface="Arial" charset="0"/>
              </a:defRPr>
            </a:lvl7pPr>
            <a:lvl8pPr marL="3429000" indent="-228600" defTabSz="912813" eaLnBrk="0" fontAlgn="base" hangingPunct="0">
              <a:spcBef>
                <a:spcPct val="30000"/>
              </a:spcBef>
              <a:spcAft>
                <a:spcPct val="0"/>
              </a:spcAft>
              <a:defRPr sz="1200">
                <a:solidFill>
                  <a:schemeClr val="tx1"/>
                </a:solidFill>
                <a:latin typeface="Arial" charset="0"/>
                <a:cs typeface="Arial" charset="0"/>
              </a:defRPr>
            </a:lvl8pPr>
            <a:lvl9pPr marL="3886200" indent="-228600" defTabSz="912813"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123D173E-9E16-40AD-8BA7-B8CEF8E087B5}" type="slidenum">
              <a:rPr kumimoji="0" lang="en-GB" altLang="en-US" sz="12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2813" rtl="0" eaLnBrk="1" fontAlgn="base" latinLnBrk="0" hangingPunct="1">
                <a:lnSpc>
                  <a:spcPct val="100000"/>
                </a:lnSpc>
                <a:spcBef>
                  <a:spcPct val="0"/>
                </a:spcBef>
                <a:spcAft>
                  <a:spcPct val="0"/>
                </a:spcAft>
                <a:buClrTx/>
                <a:buSzTx/>
                <a:buFontTx/>
                <a:buNone/>
                <a:tabLst/>
                <a:defRPr/>
              </a:pPr>
              <a:t>18</a:t>
            </a:fld>
            <a:endParaRPr kumimoji="0" lang="en-GB" altLang="en-US" sz="1200" b="0" i="0" u="none" strike="noStrike" kern="1200" cap="none" spc="0" normalizeH="0" baseline="0" noProof="0">
              <a:ln>
                <a:noFill/>
              </a:ln>
              <a:solidFill>
                <a:srgbClr val="000000"/>
              </a:solidFill>
              <a:effectLst/>
              <a:uLnTx/>
              <a:uFillTx/>
              <a:latin typeface="Arial" charset="0"/>
              <a:ea typeface="+mn-ea"/>
              <a:cs typeface="Arial" charset="0"/>
            </a:endParaRPr>
          </a:p>
        </p:txBody>
      </p:sp>
    </p:spTree>
    <p:extLst>
      <p:ext uri="{BB962C8B-B14F-4D97-AF65-F5344CB8AC3E}">
        <p14:creationId xmlns:p14="http://schemas.microsoft.com/office/powerpoint/2010/main" val="22385418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xfrm>
            <a:off x="381000" y="685800"/>
            <a:ext cx="6096000" cy="3429000"/>
          </a:xfrm>
          <a:ln/>
        </p:spPr>
      </p:sp>
      <p:sp>
        <p:nvSpPr>
          <p:cNvPr id="58371" name="Rectangle 3"/>
          <p:cNvSpPr>
            <a:spLocks noGrp="1" noChangeArrowheads="1"/>
          </p:cNvSpPr>
          <p:nvPr>
            <p:ph type="body" idx="1"/>
          </p:nvPr>
        </p:nvSpPr>
        <p:spPr>
          <a:xfrm>
            <a:off x="914400" y="4344135"/>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Arial" charset="0"/>
                <a:ea typeface="+mn-ea"/>
                <a:cs typeface="+mn-cs"/>
              </a:rPr>
              <a:t>Baroness </a:t>
            </a:r>
            <a:r>
              <a:rPr lang="en-GB" sz="1200" kern="1200" dirty="0" err="1">
                <a:solidFill>
                  <a:schemeClr val="tx1"/>
                </a:solidFill>
                <a:effectLst/>
                <a:latin typeface="Arial" charset="0"/>
                <a:ea typeface="+mn-ea"/>
                <a:cs typeface="+mn-cs"/>
              </a:rPr>
              <a:t>Masham</a:t>
            </a:r>
            <a:r>
              <a:rPr lang="en-GB" sz="1200" kern="1200" dirty="0">
                <a:solidFill>
                  <a:schemeClr val="tx1"/>
                </a:solidFill>
                <a:effectLst/>
                <a:latin typeface="Arial" charset="0"/>
                <a:ea typeface="+mn-ea"/>
                <a:cs typeface="+mn-cs"/>
              </a:rPr>
              <a:t> sustained her injury in 1958, at a time when there was no support for people with SCI. With the help of a couple of like-minded individuals, she set about changing this and formed the SIA in 1974. The vast majority of our trustees are spinally injured, as is over 50% of our workforce. The last 40 years have seen the</a:t>
            </a:r>
            <a:r>
              <a:rPr lang="en-GB" sz="1200" kern="1200" baseline="0" dirty="0">
                <a:solidFill>
                  <a:schemeClr val="tx1"/>
                </a:solidFill>
                <a:effectLst/>
                <a:latin typeface="Arial" charset="0"/>
                <a:ea typeface="+mn-ea"/>
                <a:cs typeface="+mn-cs"/>
              </a:rPr>
              <a:t> charity</a:t>
            </a:r>
            <a:r>
              <a:rPr lang="en-GB" sz="1200" kern="1200" dirty="0">
                <a:solidFill>
                  <a:schemeClr val="tx1"/>
                </a:solidFill>
                <a:effectLst/>
                <a:latin typeface="Arial" charset="0"/>
                <a:ea typeface="+mn-ea"/>
                <a:cs typeface="+mn-cs"/>
              </a:rPr>
              <a:t> grow from the production</a:t>
            </a:r>
            <a:r>
              <a:rPr lang="en-GB" sz="1200" kern="1200" baseline="0" dirty="0">
                <a:solidFill>
                  <a:schemeClr val="tx1"/>
                </a:solidFill>
                <a:effectLst/>
                <a:latin typeface="Arial" charset="0"/>
                <a:ea typeface="+mn-ea"/>
                <a:cs typeface="+mn-cs"/>
              </a:rPr>
              <a:t> of a monthly newsletter during those early days, to now</a:t>
            </a:r>
            <a:r>
              <a:rPr lang="en-GB" sz="1200" kern="1200" dirty="0">
                <a:solidFill>
                  <a:schemeClr val="tx1"/>
                </a:solidFill>
                <a:effectLst/>
                <a:latin typeface="Arial" charset="0"/>
                <a:ea typeface="+mn-ea"/>
                <a:cs typeface="+mn-cs"/>
              </a:rPr>
              <a:t> supporting people from the moment they are injured, throughout their rehabilitation and beyond,</a:t>
            </a:r>
            <a:r>
              <a:rPr lang="en-GB" sz="1200" kern="1200" baseline="0" dirty="0">
                <a:solidFill>
                  <a:schemeClr val="tx1"/>
                </a:solidFill>
                <a:effectLst/>
                <a:latin typeface="Arial" charset="0"/>
                <a:ea typeface="+mn-ea"/>
                <a:cs typeface="+mn-cs"/>
              </a:rPr>
              <a:t> via </a:t>
            </a:r>
            <a:r>
              <a:rPr lang="en-GB" sz="1200" kern="1200" dirty="0">
                <a:solidFill>
                  <a:schemeClr val="tx1"/>
                </a:solidFill>
                <a:effectLst/>
                <a:latin typeface="Arial" charset="0"/>
                <a:ea typeface="+mn-ea"/>
                <a:cs typeface="+mn-cs"/>
              </a:rPr>
              <a:t>our Peer Support Service (which I’ll go into greater detail about later), helping people back to into employment, volunteering or education through our</a:t>
            </a:r>
            <a:r>
              <a:rPr lang="en-GB" sz="1200" kern="1200" baseline="0" dirty="0">
                <a:solidFill>
                  <a:schemeClr val="tx1"/>
                </a:solidFill>
                <a:effectLst/>
                <a:latin typeface="Arial" charset="0"/>
                <a:ea typeface="+mn-ea"/>
                <a:cs typeface="+mn-cs"/>
              </a:rPr>
              <a:t> Vocational Support Service</a:t>
            </a:r>
            <a:r>
              <a:rPr lang="en-GB" sz="1200" kern="1200" dirty="0">
                <a:solidFill>
                  <a:schemeClr val="tx1"/>
                </a:solidFill>
                <a:effectLst/>
                <a:latin typeface="Arial" charset="0"/>
                <a:ea typeface="+mn-ea"/>
                <a:cs typeface="+mn-cs"/>
              </a:rPr>
              <a:t>,</a:t>
            </a:r>
            <a:r>
              <a:rPr lang="en-GB" sz="1200" kern="1200" baseline="0" dirty="0">
                <a:solidFill>
                  <a:schemeClr val="tx1"/>
                </a:solidFill>
                <a:effectLst/>
                <a:latin typeface="Arial" charset="0"/>
                <a:ea typeface="+mn-ea"/>
                <a:cs typeface="+mn-cs"/>
              </a:rPr>
              <a:t> </a:t>
            </a:r>
            <a:r>
              <a:rPr lang="en-GB" sz="1200" kern="1200" dirty="0">
                <a:solidFill>
                  <a:schemeClr val="tx1"/>
                </a:solidFill>
                <a:effectLst/>
                <a:latin typeface="Arial" charset="0"/>
                <a:ea typeface="+mn-ea"/>
                <a:cs typeface="+mn-cs"/>
              </a:rPr>
              <a:t>campaigning on issues important to the SCI community – access to transport, preserving SCI centres, treatment in non-specialist</a:t>
            </a:r>
            <a:r>
              <a:rPr lang="en-GB" sz="1200" kern="1200" baseline="0" dirty="0">
                <a:solidFill>
                  <a:schemeClr val="tx1"/>
                </a:solidFill>
                <a:effectLst/>
                <a:latin typeface="Arial" charset="0"/>
                <a:ea typeface="+mn-ea"/>
                <a:cs typeface="+mn-cs"/>
              </a:rPr>
              <a:t> settings</a:t>
            </a:r>
            <a:r>
              <a:rPr lang="en-GB" sz="1200" kern="1200" dirty="0">
                <a:solidFill>
                  <a:schemeClr val="tx1"/>
                </a:solidFill>
                <a:effectLst/>
                <a:latin typeface="Arial" charset="0"/>
                <a:ea typeface="+mn-ea"/>
                <a:cs typeface="+mn-cs"/>
              </a:rPr>
              <a:t> </a:t>
            </a:r>
            <a:r>
              <a:rPr lang="en-GB" sz="1200" kern="1200" dirty="0" err="1">
                <a:solidFill>
                  <a:schemeClr val="tx1"/>
                </a:solidFill>
                <a:effectLst/>
                <a:latin typeface="Arial" charset="0"/>
                <a:ea typeface="+mn-ea"/>
                <a:cs typeface="+mn-cs"/>
              </a:rPr>
              <a:t>etc</a:t>
            </a:r>
            <a:r>
              <a:rPr lang="en-GB" sz="1200" kern="1200" baseline="0" dirty="0">
                <a:solidFill>
                  <a:schemeClr val="tx1"/>
                </a:solidFill>
                <a:effectLst/>
                <a:latin typeface="Arial" charset="0"/>
                <a:ea typeface="+mn-ea"/>
                <a:cs typeface="+mn-cs"/>
              </a:rPr>
              <a:t> via our Pubic Affairs department, helping people secure the correct care packages through our</a:t>
            </a:r>
            <a:r>
              <a:rPr lang="en-GB" sz="1200" kern="1200" dirty="0">
                <a:solidFill>
                  <a:schemeClr val="tx1"/>
                </a:solidFill>
                <a:effectLst/>
                <a:latin typeface="Arial" charset="0"/>
                <a:ea typeface="+mn-ea"/>
                <a:cs typeface="+mn-cs"/>
              </a:rPr>
              <a:t> social and continuing healthcare advisors,</a:t>
            </a:r>
            <a:r>
              <a:rPr lang="en-GB" sz="1200" kern="1200" baseline="0" dirty="0">
                <a:solidFill>
                  <a:schemeClr val="tx1"/>
                </a:solidFill>
                <a:effectLst/>
                <a:latin typeface="Arial" charset="0"/>
                <a:ea typeface="+mn-ea"/>
                <a:cs typeface="+mn-cs"/>
              </a:rPr>
              <a:t> and providing information and training to SCI people and HCPs through our Information services department. Our mission being to support people affected by SCI and to advise, educate and campaign on all its aspects. </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a:solidFill>
                  <a:schemeClr val="tx1"/>
                </a:solidFill>
                <a:effectLst/>
                <a:latin typeface="Arial" charset="0"/>
                <a:ea typeface="+mn-ea"/>
                <a:cs typeface="+mn-cs"/>
              </a:rPr>
              <a:t>If you’d like to know any more about any of our services please come and speak to me during one of the breaks, or log on to our website.</a:t>
            </a:r>
            <a:endParaRPr lang="en-GB" sz="1200" kern="1200" dirty="0">
              <a:solidFill>
                <a:schemeClr val="tx1"/>
              </a:solidFill>
              <a:effectLst/>
              <a:latin typeface="Arial" charset="0"/>
              <a:ea typeface="+mn-ea"/>
              <a:cs typeface="+mn-cs"/>
            </a:endParaRPr>
          </a:p>
          <a:p>
            <a:endParaRPr lang="en-US" altLang="en-US" dirty="0">
              <a:latin typeface="Arial" charset="0"/>
              <a:cs typeface="Arial" charset="0"/>
            </a:endParaRPr>
          </a:p>
        </p:txBody>
      </p:sp>
    </p:spTree>
    <p:extLst>
      <p:ext uri="{BB962C8B-B14F-4D97-AF65-F5344CB8AC3E}">
        <p14:creationId xmlns:p14="http://schemas.microsoft.com/office/powerpoint/2010/main" val="29990877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xfrm>
            <a:off x="381000" y="685800"/>
            <a:ext cx="6096000" cy="3429000"/>
          </a:xfrm>
          <a:ln/>
        </p:spPr>
      </p:sp>
      <p:sp>
        <p:nvSpPr>
          <p:cNvPr id="32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200" b="1" kern="1200" dirty="0">
                <a:solidFill>
                  <a:schemeClr val="tx1"/>
                </a:solidFill>
                <a:effectLst/>
                <a:latin typeface="Arial" charset="0"/>
                <a:ea typeface="+mn-ea"/>
                <a:cs typeface="+mn-cs"/>
              </a:rPr>
              <a:t>Engage your audience immediately. Ask them to pick a number and guess what it relates to… </a:t>
            </a:r>
            <a:endParaRPr lang="en-GB" sz="1200" kern="1200" dirty="0">
              <a:solidFill>
                <a:schemeClr val="tx1"/>
              </a:solidFill>
              <a:effectLst/>
              <a:latin typeface="Arial" charset="0"/>
              <a:ea typeface="+mn-ea"/>
              <a:cs typeface="+mn-cs"/>
            </a:endParaRPr>
          </a:p>
          <a:p>
            <a:r>
              <a:rPr lang="en-GB" sz="1200" b="1" kern="1200" dirty="0">
                <a:solidFill>
                  <a:schemeClr val="tx1"/>
                </a:solidFill>
                <a:effectLst/>
                <a:latin typeface="Arial" charset="0"/>
                <a:ea typeface="+mn-ea"/>
                <a:cs typeface="+mn-cs"/>
              </a:rPr>
              <a:t>8 – </a:t>
            </a:r>
            <a:r>
              <a:rPr lang="en-GB" sz="1200" kern="1200" dirty="0">
                <a:solidFill>
                  <a:schemeClr val="tx1"/>
                </a:solidFill>
                <a:effectLst/>
                <a:latin typeface="Arial" charset="0"/>
                <a:ea typeface="+mn-ea"/>
                <a:cs typeface="+mn-cs"/>
              </a:rPr>
              <a:t>every eight hours someone in this country will sustain a SCI that will leave them permanently affected by paralysis, this equates to around a thousand instances every year.</a:t>
            </a:r>
          </a:p>
          <a:p>
            <a:r>
              <a:rPr lang="en-GB" sz="1200" b="1" kern="1200" dirty="0">
                <a:solidFill>
                  <a:schemeClr val="tx1"/>
                </a:solidFill>
                <a:effectLst/>
                <a:latin typeface="Arial" charset="0"/>
                <a:ea typeface="+mn-ea"/>
                <a:cs typeface="+mn-cs"/>
              </a:rPr>
              <a:t>40,000 – </a:t>
            </a:r>
            <a:r>
              <a:rPr lang="en-GB" sz="1200" kern="1200" dirty="0">
                <a:solidFill>
                  <a:schemeClr val="tx1"/>
                </a:solidFill>
                <a:effectLst/>
                <a:latin typeface="Arial" charset="0"/>
                <a:ea typeface="+mn-ea"/>
                <a:cs typeface="+mn-cs"/>
              </a:rPr>
              <a:t>the estimated number of people in this country living with SCI. Advances in medical technology mean that life expectancy is not hugely affected by SCI. Therefore it is all the more important that anyone affected by the condition gets the right support from day one to ensure their quality of life is the best it can be.</a:t>
            </a:r>
          </a:p>
          <a:p>
            <a:r>
              <a:rPr lang="en-GB" sz="1200" b="1" kern="1200" dirty="0">
                <a:solidFill>
                  <a:schemeClr val="tx1"/>
                </a:solidFill>
                <a:effectLst/>
                <a:latin typeface="Arial" charset="0"/>
                <a:ea typeface="+mn-ea"/>
                <a:cs typeface="+mn-cs"/>
              </a:rPr>
              <a:t>5 - </a:t>
            </a:r>
            <a:r>
              <a:rPr lang="en-GB" sz="1200" kern="1200" dirty="0">
                <a:solidFill>
                  <a:schemeClr val="tx1"/>
                </a:solidFill>
                <a:effectLst/>
                <a:latin typeface="Arial" charset="0"/>
                <a:ea typeface="+mn-ea"/>
                <a:cs typeface="+mn-cs"/>
              </a:rPr>
              <a:t>People can and do live happy, healthy, active and fulfilling lives with a spinal cord injury: however,  reports suggests that the suicide rate for people with spinal cord injury is five times higher than the national average, with 20% of people leaving NHS spinal hospitals clinically depressed and 32% have clinical anxiety. (Source: Aspire, Every Eight Hours)</a:t>
            </a:r>
          </a:p>
          <a:p>
            <a:r>
              <a:rPr lang="en-GB" sz="1200" b="1" kern="1200" dirty="0">
                <a:solidFill>
                  <a:schemeClr val="tx1"/>
                </a:solidFill>
                <a:effectLst/>
                <a:latin typeface="Arial" charset="0"/>
                <a:ea typeface="+mn-ea"/>
                <a:cs typeface="+mn-cs"/>
              </a:rPr>
              <a:t> 25 – </a:t>
            </a:r>
            <a:r>
              <a:rPr lang="en-GB" sz="1200" kern="1200" dirty="0">
                <a:solidFill>
                  <a:schemeClr val="tx1"/>
                </a:solidFill>
                <a:effectLst/>
                <a:latin typeface="Arial" charset="0"/>
                <a:ea typeface="+mn-ea"/>
                <a:cs typeface="+mn-cs"/>
              </a:rPr>
              <a:t>the percentage of SCI patients discharged into a nursing home that will attempt suicide. (</a:t>
            </a:r>
            <a:r>
              <a:rPr lang="en-GB" sz="1200" u="sng" kern="1200" dirty="0">
                <a:solidFill>
                  <a:schemeClr val="tx1"/>
                </a:solidFill>
                <a:effectLst/>
                <a:latin typeface="Arial" charset="0"/>
                <a:ea typeface="+mn-ea"/>
                <a:cs typeface="+mn-cs"/>
                <a:hlinkClick r:id="rId3"/>
              </a:rPr>
              <a:t>http://www.aspire.org.uk/care-homeresearch</a:t>
            </a:r>
            <a:r>
              <a:rPr lang="en-GB" sz="1200" kern="1200" dirty="0">
                <a:solidFill>
                  <a:schemeClr val="tx1"/>
                </a:solidFill>
                <a:effectLst/>
                <a:latin typeface="Arial" charset="0"/>
                <a:ea typeface="+mn-ea"/>
                <a:cs typeface="+mn-cs"/>
              </a:rPr>
              <a:t>) Due to lack of accessible properties we see a large number of spinal injured patients being discharged to nursing homes. Our peer support officers can visit people in residential settings and provide ongoing support in this incredibly difficult transitional period.</a:t>
            </a:r>
          </a:p>
          <a:p>
            <a:r>
              <a:rPr lang="en-GB" sz="1200" b="1" kern="1200" dirty="0">
                <a:solidFill>
                  <a:schemeClr val="tx1"/>
                </a:solidFill>
                <a:effectLst/>
                <a:latin typeface="Arial" charset="0"/>
                <a:ea typeface="+mn-ea"/>
                <a:cs typeface="+mn-cs"/>
              </a:rPr>
              <a:t> </a:t>
            </a:r>
            <a:endParaRPr lang="en-GB" sz="1200" kern="1200" dirty="0">
              <a:solidFill>
                <a:schemeClr val="tx1"/>
              </a:solidFill>
              <a:effectLst/>
              <a:latin typeface="Arial" charset="0"/>
              <a:ea typeface="+mn-ea"/>
              <a:cs typeface="+mn-cs"/>
            </a:endParaRPr>
          </a:p>
          <a:p>
            <a:r>
              <a:rPr lang="en-GB" sz="1200" b="1" kern="1200" dirty="0">
                <a:solidFill>
                  <a:schemeClr val="tx1"/>
                </a:solidFill>
                <a:effectLst/>
                <a:latin typeface="Arial" charset="0"/>
                <a:ea typeface="+mn-ea"/>
                <a:cs typeface="+mn-cs"/>
              </a:rPr>
              <a:t> </a:t>
            </a:r>
            <a:endParaRPr lang="en-GB" sz="1200" kern="1200" dirty="0">
              <a:solidFill>
                <a:schemeClr val="tx1"/>
              </a:solidFill>
              <a:effectLst/>
              <a:latin typeface="Arial" charset="0"/>
              <a:ea typeface="+mn-ea"/>
              <a:cs typeface="+mn-cs"/>
            </a:endParaRPr>
          </a:p>
          <a:p>
            <a:r>
              <a:rPr lang="en-GB" sz="1200" b="1" kern="1200" dirty="0">
                <a:solidFill>
                  <a:schemeClr val="tx1"/>
                </a:solidFill>
                <a:effectLst/>
                <a:latin typeface="Arial" charset="0"/>
                <a:ea typeface="+mn-ea"/>
                <a:cs typeface="+mn-cs"/>
              </a:rPr>
              <a:t>Charlie’s opening</a:t>
            </a:r>
            <a:endParaRPr lang="en-GB" sz="1200" kern="1200" dirty="0">
              <a:solidFill>
                <a:schemeClr val="tx1"/>
              </a:solidFill>
              <a:effectLst/>
              <a:latin typeface="Arial" charset="0"/>
              <a:ea typeface="+mn-ea"/>
              <a:cs typeface="+mn-cs"/>
            </a:endParaRPr>
          </a:p>
          <a:p>
            <a:r>
              <a:rPr lang="en-GB" sz="1200" kern="1200" dirty="0">
                <a:solidFill>
                  <a:schemeClr val="tx1"/>
                </a:solidFill>
                <a:effectLst/>
                <a:latin typeface="Arial" charset="0"/>
                <a:ea typeface="+mn-ea"/>
                <a:cs typeface="+mn-cs"/>
              </a:rPr>
              <a:t>I’d like to do a quick exercise with you….Can you all close your eyes for me….</a:t>
            </a:r>
          </a:p>
          <a:p>
            <a:r>
              <a:rPr lang="en-GB" sz="1200" kern="1200" dirty="0">
                <a:solidFill>
                  <a:schemeClr val="tx1"/>
                </a:solidFill>
                <a:effectLst/>
                <a:latin typeface="Arial" charset="0"/>
                <a:ea typeface="+mn-ea"/>
                <a:cs typeface="+mn-cs"/>
              </a:rPr>
              <a:t>Now, can you put your hand up, and keep it up, if you are –</a:t>
            </a:r>
          </a:p>
          <a:p>
            <a:r>
              <a:rPr lang="en-GB" sz="1200" kern="1200" dirty="0">
                <a:solidFill>
                  <a:schemeClr val="tx1"/>
                </a:solidFill>
                <a:effectLst/>
                <a:latin typeface="Arial" charset="0"/>
                <a:ea typeface="+mn-ea"/>
                <a:cs typeface="+mn-cs"/>
              </a:rPr>
              <a:t>A Parent</a:t>
            </a:r>
          </a:p>
          <a:p>
            <a:r>
              <a:rPr lang="en-GB" sz="1200" kern="1200" dirty="0">
                <a:solidFill>
                  <a:schemeClr val="tx1"/>
                </a:solidFill>
                <a:effectLst/>
                <a:latin typeface="Arial" charset="0"/>
                <a:ea typeface="+mn-ea"/>
                <a:cs typeface="+mn-cs"/>
              </a:rPr>
              <a:t>A Sibling</a:t>
            </a:r>
          </a:p>
          <a:p>
            <a:r>
              <a:rPr lang="en-GB" sz="1200" kern="1200" dirty="0">
                <a:solidFill>
                  <a:schemeClr val="tx1"/>
                </a:solidFill>
                <a:effectLst/>
                <a:latin typeface="Arial" charset="0"/>
                <a:ea typeface="+mn-ea"/>
                <a:cs typeface="+mn-cs"/>
              </a:rPr>
              <a:t>A Best friend</a:t>
            </a:r>
          </a:p>
          <a:p>
            <a:r>
              <a:rPr lang="en-GB" sz="1200" kern="1200" dirty="0">
                <a:solidFill>
                  <a:schemeClr val="tx1"/>
                </a:solidFill>
                <a:effectLst/>
                <a:latin typeface="Arial" charset="0"/>
                <a:ea typeface="+mn-ea"/>
                <a:cs typeface="+mn-cs"/>
              </a:rPr>
              <a:t>A son or daughter</a:t>
            </a:r>
          </a:p>
          <a:p>
            <a:r>
              <a:rPr lang="en-GB" sz="1200" kern="1200" dirty="0">
                <a:solidFill>
                  <a:schemeClr val="tx1"/>
                </a:solidFill>
                <a:effectLst/>
                <a:latin typeface="Arial" charset="0"/>
                <a:ea typeface="+mn-ea"/>
                <a:cs typeface="+mn-cs"/>
              </a:rPr>
              <a:t> </a:t>
            </a:r>
          </a:p>
          <a:p>
            <a:r>
              <a:rPr lang="en-GB" sz="1200" kern="1200" dirty="0">
                <a:solidFill>
                  <a:schemeClr val="tx1"/>
                </a:solidFill>
                <a:effectLst/>
                <a:latin typeface="Arial" charset="0"/>
                <a:ea typeface="+mn-ea"/>
                <a:cs typeface="+mn-cs"/>
              </a:rPr>
              <a:t>Now open your eyes….</a:t>
            </a:r>
          </a:p>
          <a:p>
            <a:r>
              <a:rPr lang="en-GB" sz="1200" kern="1200" dirty="0">
                <a:solidFill>
                  <a:schemeClr val="tx1"/>
                </a:solidFill>
                <a:effectLst/>
                <a:latin typeface="Arial" charset="0"/>
                <a:ea typeface="+mn-ea"/>
                <a:cs typeface="+mn-cs"/>
              </a:rPr>
              <a:t>Anyone of those people you’ve just thought about could have their life changed by spinal cord injury. The impact of paralysis goes far beyond just the person it happens to; it affects everyone around them too. </a:t>
            </a:r>
          </a:p>
          <a:p>
            <a:endParaRPr lang="en-US" altLang="en-US" dirty="0">
              <a:latin typeface="Arial" charset="0"/>
              <a:cs typeface="Arial" charset="0"/>
            </a:endParaRPr>
          </a:p>
        </p:txBody>
      </p:sp>
      <p:sp>
        <p:nvSpPr>
          <p:cNvPr id="32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spcBef>
                <a:spcPct val="30000"/>
              </a:spcBef>
              <a:defRPr>
                <a:solidFill>
                  <a:schemeClr val="tx1"/>
                </a:solidFill>
                <a:latin typeface="Arial" charset="0"/>
                <a:cs typeface="Arial" charset="0"/>
              </a:defRPr>
            </a:lvl1pPr>
            <a:lvl2pPr marL="742950" indent="-285750" defTabSz="912813" eaLnBrk="0" hangingPunct="0">
              <a:spcBef>
                <a:spcPct val="30000"/>
              </a:spcBef>
              <a:defRPr sz="1200">
                <a:solidFill>
                  <a:schemeClr val="tx1"/>
                </a:solidFill>
                <a:latin typeface="Arial" charset="0"/>
                <a:cs typeface="Arial" charset="0"/>
              </a:defRPr>
            </a:lvl2pPr>
            <a:lvl3pPr marL="1143000" indent="-228600" defTabSz="912813" eaLnBrk="0" hangingPunct="0">
              <a:spcBef>
                <a:spcPct val="30000"/>
              </a:spcBef>
              <a:defRPr sz="1200">
                <a:solidFill>
                  <a:schemeClr val="tx1"/>
                </a:solidFill>
                <a:latin typeface="Arial" charset="0"/>
                <a:cs typeface="Arial" charset="0"/>
              </a:defRPr>
            </a:lvl3pPr>
            <a:lvl4pPr marL="1600200" indent="-228600" defTabSz="912813" eaLnBrk="0" hangingPunct="0">
              <a:spcBef>
                <a:spcPct val="30000"/>
              </a:spcBef>
              <a:defRPr sz="1200">
                <a:solidFill>
                  <a:schemeClr val="tx1"/>
                </a:solidFill>
                <a:latin typeface="Arial" charset="0"/>
                <a:cs typeface="Arial" charset="0"/>
              </a:defRPr>
            </a:lvl4pPr>
            <a:lvl5pPr marL="2057400" indent="-228600" defTabSz="912813" eaLnBrk="0" hangingPunct="0">
              <a:spcBef>
                <a:spcPct val="30000"/>
              </a:spcBef>
              <a:defRPr sz="1200">
                <a:solidFill>
                  <a:schemeClr val="tx1"/>
                </a:solidFill>
                <a:latin typeface="Arial" charset="0"/>
                <a:cs typeface="Arial" charset="0"/>
              </a:defRPr>
            </a:lvl5pPr>
            <a:lvl6pPr marL="2514600" indent="-228600" defTabSz="912813" eaLnBrk="0" fontAlgn="base" hangingPunct="0">
              <a:spcBef>
                <a:spcPct val="30000"/>
              </a:spcBef>
              <a:spcAft>
                <a:spcPct val="0"/>
              </a:spcAft>
              <a:defRPr sz="1200">
                <a:solidFill>
                  <a:schemeClr val="tx1"/>
                </a:solidFill>
                <a:latin typeface="Arial" charset="0"/>
                <a:cs typeface="Arial" charset="0"/>
              </a:defRPr>
            </a:lvl6pPr>
            <a:lvl7pPr marL="2971800" indent="-228600" defTabSz="912813" eaLnBrk="0" fontAlgn="base" hangingPunct="0">
              <a:spcBef>
                <a:spcPct val="30000"/>
              </a:spcBef>
              <a:spcAft>
                <a:spcPct val="0"/>
              </a:spcAft>
              <a:defRPr sz="1200">
                <a:solidFill>
                  <a:schemeClr val="tx1"/>
                </a:solidFill>
                <a:latin typeface="Arial" charset="0"/>
                <a:cs typeface="Arial" charset="0"/>
              </a:defRPr>
            </a:lvl7pPr>
            <a:lvl8pPr marL="3429000" indent="-228600" defTabSz="912813" eaLnBrk="0" fontAlgn="base" hangingPunct="0">
              <a:spcBef>
                <a:spcPct val="30000"/>
              </a:spcBef>
              <a:spcAft>
                <a:spcPct val="0"/>
              </a:spcAft>
              <a:defRPr sz="1200">
                <a:solidFill>
                  <a:schemeClr val="tx1"/>
                </a:solidFill>
                <a:latin typeface="Arial" charset="0"/>
                <a:cs typeface="Arial" charset="0"/>
              </a:defRPr>
            </a:lvl8pPr>
            <a:lvl9pPr marL="3886200" indent="-228600" defTabSz="912813"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4C4734C6-D262-40D9-A424-7AC6118486E4}" type="slidenum">
              <a:rPr kumimoji="0" lang="en-GB" altLang="en-US" sz="12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2813" rtl="0" eaLnBrk="1" fontAlgn="base" latinLnBrk="0" hangingPunct="1">
                <a:lnSpc>
                  <a:spcPct val="100000"/>
                </a:lnSpc>
                <a:spcBef>
                  <a:spcPct val="0"/>
                </a:spcBef>
                <a:spcAft>
                  <a:spcPct val="0"/>
                </a:spcAft>
                <a:buClrTx/>
                <a:buSzTx/>
                <a:buFontTx/>
                <a:buNone/>
                <a:tabLst/>
                <a:defRPr/>
              </a:pPr>
              <a:t>3</a:t>
            </a:fld>
            <a:endParaRPr kumimoji="0" lang="en-GB" altLang="en-US" sz="1200" b="0" i="0" u="none" strike="noStrike" kern="1200" cap="none" spc="0" normalizeH="0" baseline="0" noProof="0">
              <a:ln>
                <a:noFill/>
              </a:ln>
              <a:solidFill>
                <a:srgbClr val="000000"/>
              </a:solidFill>
              <a:effectLst/>
              <a:uLnTx/>
              <a:uFillTx/>
              <a:latin typeface="Arial" charset="0"/>
              <a:ea typeface="+mn-ea"/>
              <a:cs typeface="Arial" charset="0"/>
            </a:endParaRPr>
          </a:p>
        </p:txBody>
      </p:sp>
    </p:spTree>
    <p:extLst>
      <p:ext uri="{BB962C8B-B14F-4D97-AF65-F5344CB8AC3E}">
        <p14:creationId xmlns:p14="http://schemas.microsoft.com/office/powerpoint/2010/main" val="37662504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xfrm>
            <a:off x="381000" y="685800"/>
            <a:ext cx="6096000" cy="3429000"/>
          </a:xfrm>
          <a:ln/>
        </p:spPr>
      </p:sp>
      <p:sp>
        <p:nvSpPr>
          <p:cNvPr id="337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Arial" charset="0"/>
                <a:cs typeface="Arial" charset="0"/>
              </a:rPr>
              <a:t>So, what do we associate with the causes of spinal cord injury? </a:t>
            </a:r>
            <a:r>
              <a:rPr lang="en-US" altLang="en-US" b="1" dirty="0">
                <a:latin typeface="Arial" charset="0"/>
                <a:cs typeface="Arial" charset="0"/>
              </a:rPr>
              <a:t>Ask</a:t>
            </a:r>
            <a:r>
              <a:rPr lang="en-US" altLang="en-US" b="1" baseline="0" dirty="0">
                <a:latin typeface="Arial" charset="0"/>
                <a:cs typeface="Arial" charset="0"/>
              </a:rPr>
              <a:t> the audience for their response</a:t>
            </a:r>
          </a:p>
          <a:p>
            <a:r>
              <a:rPr lang="en-US" altLang="en-US" dirty="0">
                <a:latin typeface="Arial" charset="0"/>
                <a:cs typeface="Arial" charset="0"/>
              </a:rPr>
              <a:t>The very word ‘injury’ suggests sustaining some</a:t>
            </a:r>
            <a:r>
              <a:rPr lang="en-US" altLang="en-US" baseline="0" dirty="0">
                <a:latin typeface="Arial" charset="0"/>
                <a:cs typeface="Arial" charset="0"/>
              </a:rPr>
              <a:t> kind of ‘trauma’, whether it be a car accident, or a fall. Diving into shallow water or a sporting injury (click through the pictures as you’re running through this). The majority (60%) of SCI is sustained through what we refer to as ‘traumatic’ causes, but what about the other 40%?</a:t>
            </a:r>
            <a:endParaRPr lang="en-US" altLang="en-US" dirty="0">
              <a:latin typeface="Arial" charset="0"/>
              <a:cs typeface="Arial" charset="0"/>
            </a:endParaRPr>
          </a:p>
        </p:txBody>
      </p:sp>
      <p:sp>
        <p:nvSpPr>
          <p:cNvPr id="337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spcBef>
                <a:spcPct val="30000"/>
              </a:spcBef>
              <a:defRPr>
                <a:solidFill>
                  <a:schemeClr val="tx1"/>
                </a:solidFill>
                <a:latin typeface="Arial" charset="0"/>
                <a:cs typeface="Arial" charset="0"/>
              </a:defRPr>
            </a:lvl1pPr>
            <a:lvl2pPr marL="742950" indent="-285750" defTabSz="912813" eaLnBrk="0" hangingPunct="0">
              <a:spcBef>
                <a:spcPct val="30000"/>
              </a:spcBef>
              <a:defRPr sz="1200">
                <a:solidFill>
                  <a:schemeClr val="tx1"/>
                </a:solidFill>
                <a:latin typeface="Arial" charset="0"/>
                <a:cs typeface="Arial" charset="0"/>
              </a:defRPr>
            </a:lvl2pPr>
            <a:lvl3pPr marL="1143000" indent="-228600" defTabSz="912813" eaLnBrk="0" hangingPunct="0">
              <a:spcBef>
                <a:spcPct val="30000"/>
              </a:spcBef>
              <a:defRPr sz="1200">
                <a:solidFill>
                  <a:schemeClr val="tx1"/>
                </a:solidFill>
                <a:latin typeface="Arial" charset="0"/>
                <a:cs typeface="Arial" charset="0"/>
              </a:defRPr>
            </a:lvl3pPr>
            <a:lvl4pPr marL="1600200" indent="-228600" defTabSz="912813" eaLnBrk="0" hangingPunct="0">
              <a:spcBef>
                <a:spcPct val="30000"/>
              </a:spcBef>
              <a:defRPr sz="1200">
                <a:solidFill>
                  <a:schemeClr val="tx1"/>
                </a:solidFill>
                <a:latin typeface="Arial" charset="0"/>
                <a:cs typeface="Arial" charset="0"/>
              </a:defRPr>
            </a:lvl4pPr>
            <a:lvl5pPr marL="2057400" indent="-228600" defTabSz="912813" eaLnBrk="0" hangingPunct="0">
              <a:spcBef>
                <a:spcPct val="30000"/>
              </a:spcBef>
              <a:defRPr sz="1200">
                <a:solidFill>
                  <a:schemeClr val="tx1"/>
                </a:solidFill>
                <a:latin typeface="Arial" charset="0"/>
                <a:cs typeface="Arial" charset="0"/>
              </a:defRPr>
            </a:lvl5pPr>
            <a:lvl6pPr marL="2514600" indent="-228600" defTabSz="912813" eaLnBrk="0" fontAlgn="base" hangingPunct="0">
              <a:spcBef>
                <a:spcPct val="30000"/>
              </a:spcBef>
              <a:spcAft>
                <a:spcPct val="0"/>
              </a:spcAft>
              <a:defRPr sz="1200">
                <a:solidFill>
                  <a:schemeClr val="tx1"/>
                </a:solidFill>
                <a:latin typeface="Arial" charset="0"/>
                <a:cs typeface="Arial" charset="0"/>
              </a:defRPr>
            </a:lvl6pPr>
            <a:lvl7pPr marL="2971800" indent="-228600" defTabSz="912813" eaLnBrk="0" fontAlgn="base" hangingPunct="0">
              <a:spcBef>
                <a:spcPct val="30000"/>
              </a:spcBef>
              <a:spcAft>
                <a:spcPct val="0"/>
              </a:spcAft>
              <a:defRPr sz="1200">
                <a:solidFill>
                  <a:schemeClr val="tx1"/>
                </a:solidFill>
                <a:latin typeface="Arial" charset="0"/>
                <a:cs typeface="Arial" charset="0"/>
              </a:defRPr>
            </a:lvl7pPr>
            <a:lvl8pPr marL="3429000" indent="-228600" defTabSz="912813" eaLnBrk="0" fontAlgn="base" hangingPunct="0">
              <a:spcBef>
                <a:spcPct val="30000"/>
              </a:spcBef>
              <a:spcAft>
                <a:spcPct val="0"/>
              </a:spcAft>
              <a:defRPr sz="1200">
                <a:solidFill>
                  <a:schemeClr val="tx1"/>
                </a:solidFill>
                <a:latin typeface="Arial" charset="0"/>
                <a:cs typeface="Arial" charset="0"/>
              </a:defRPr>
            </a:lvl8pPr>
            <a:lvl9pPr marL="3886200" indent="-228600" defTabSz="912813"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D3A2FA71-CDAD-4417-8C70-1AAAE8F23A87}" type="slidenum">
              <a:rPr kumimoji="0" lang="en-GB" altLang="en-US" sz="12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2813" rtl="0" eaLnBrk="1" fontAlgn="base" latinLnBrk="0" hangingPunct="1">
                <a:lnSpc>
                  <a:spcPct val="100000"/>
                </a:lnSpc>
                <a:spcBef>
                  <a:spcPct val="0"/>
                </a:spcBef>
                <a:spcAft>
                  <a:spcPct val="0"/>
                </a:spcAft>
                <a:buClrTx/>
                <a:buSzTx/>
                <a:buFontTx/>
                <a:buNone/>
                <a:tabLst/>
                <a:defRPr/>
              </a:pPr>
              <a:t>4</a:t>
            </a:fld>
            <a:endParaRPr kumimoji="0" lang="en-GB" altLang="en-US" sz="1200" b="0" i="0" u="none" strike="noStrike" kern="1200" cap="none" spc="0" normalizeH="0" baseline="0" noProof="0">
              <a:ln>
                <a:noFill/>
              </a:ln>
              <a:solidFill>
                <a:srgbClr val="000000"/>
              </a:solidFill>
              <a:effectLst/>
              <a:uLnTx/>
              <a:uFillTx/>
              <a:latin typeface="Arial" charset="0"/>
              <a:ea typeface="+mn-ea"/>
              <a:cs typeface="Arial" charset="0"/>
            </a:endParaRPr>
          </a:p>
        </p:txBody>
      </p:sp>
    </p:spTree>
    <p:extLst>
      <p:ext uri="{BB962C8B-B14F-4D97-AF65-F5344CB8AC3E}">
        <p14:creationId xmlns:p14="http://schemas.microsoft.com/office/powerpoint/2010/main" val="6381912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xfrm>
            <a:off x="381000" y="685800"/>
            <a:ext cx="6096000" cy="3429000"/>
          </a:xfrm>
          <a:ln/>
        </p:spPr>
      </p:sp>
      <p:sp>
        <p:nvSpPr>
          <p:cNvPr id="34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Arial" charset="0"/>
                <a:cs typeface="Arial" charset="0"/>
              </a:rPr>
              <a:t>We are becoming</a:t>
            </a:r>
            <a:r>
              <a:rPr lang="en-US" altLang="en-US" baseline="0" dirty="0">
                <a:latin typeface="Arial" charset="0"/>
                <a:cs typeface="Arial" charset="0"/>
              </a:rPr>
              <a:t> aware of more and more people sustaining SCI through ‘non-traumatic’ means (this does not refer to the psychological impact of SCI, more the fact that the injury was not through an impact injury) . </a:t>
            </a:r>
            <a:r>
              <a:rPr lang="en-US" altLang="en-US" dirty="0">
                <a:latin typeface="Arial" charset="0"/>
                <a:cs typeface="Arial" charset="0"/>
              </a:rPr>
              <a:t>This</a:t>
            </a:r>
            <a:r>
              <a:rPr lang="en-US" altLang="en-US" baseline="0" dirty="0">
                <a:latin typeface="Arial" charset="0"/>
                <a:cs typeface="Arial" charset="0"/>
              </a:rPr>
              <a:t> pie chart gives a breakdown of the causes of SCI acquired through illness or condition sustained by the people supported by SIA’s Outreach team over the past year. As you can see, the causes are numerous, and usually result in patients</a:t>
            </a:r>
            <a:r>
              <a:rPr lang="en-US" altLang="en-US" dirty="0">
                <a:latin typeface="Arial" charset="0"/>
                <a:cs typeface="Arial" charset="0"/>
              </a:rPr>
              <a:t> receiving treatment on Stroke, Oncology, surgical or other specialist wards., and</a:t>
            </a:r>
            <a:r>
              <a:rPr lang="en-US" altLang="en-US" baseline="0" dirty="0">
                <a:latin typeface="Arial" charset="0"/>
                <a:cs typeface="Arial" charset="0"/>
              </a:rPr>
              <a:t> they may not be identified as having a spinal cord injury.  </a:t>
            </a:r>
            <a:endParaRPr lang="en-US" altLang="en-US" dirty="0">
              <a:latin typeface="Arial" charset="0"/>
              <a:cs typeface="Arial" charset="0"/>
            </a:endParaRPr>
          </a:p>
          <a:p>
            <a:endParaRPr lang="en-US" altLang="en-US" dirty="0">
              <a:latin typeface="Arial" charset="0"/>
              <a:cs typeface="Arial" charset="0"/>
            </a:endParaRPr>
          </a:p>
          <a:p>
            <a:r>
              <a:rPr lang="en-GB" sz="1200" b="1" kern="1200" dirty="0">
                <a:solidFill>
                  <a:schemeClr val="tx1"/>
                </a:solidFill>
                <a:effectLst/>
                <a:latin typeface="Arial" charset="0"/>
                <a:ea typeface="+mn-ea"/>
                <a:cs typeface="+mn-cs"/>
              </a:rPr>
              <a:t>Ask the audience if they’ve treated anyone who has been affected by any of these conditions, and whether they associated them with SCI</a:t>
            </a:r>
            <a:endParaRPr lang="en-GB" sz="1200" kern="1200" dirty="0">
              <a:solidFill>
                <a:schemeClr val="tx1"/>
              </a:solidFill>
              <a:effectLst/>
              <a:latin typeface="Arial" charset="0"/>
              <a:ea typeface="+mn-ea"/>
              <a:cs typeface="+mn-cs"/>
            </a:endParaRPr>
          </a:p>
          <a:p>
            <a:endParaRPr lang="en-US" altLang="en-US" dirty="0">
              <a:latin typeface="Arial" charset="0"/>
              <a:cs typeface="Arial" charset="0"/>
            </a:endParaRPr>
          </a:p>
        </p:txBody>
      </p:sp>
      <p:sp>
        <p:nvSpPr>
          <p:cNvPr id="348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spcBef>
                <a:spcPct val="30000"/>
              </a:spcBef>
              <a:defRPr>
                <a:solidFill>
                  <a:schemeClr val="tx1"/>
                </a:solidFill>
                <a:latin typeface="Arial" charset="0"/>
                <a:cs typeface="Arial" charset="0"/>
              </a:defRPr>
            </a:lvl1pPr>
            <a:lvl2pPr marL="742950" indent="-285750" defTabSz="912813" eaLnBrk="0" hangingPunct="0">
              <a:spcBef>
                <a:spcPct val="30000"/>
              </a:spcBef>
              <a:defRPr sz="1200">
                <a:solidFill>
                  <a:schemeClr val="tx1"/>
                </a:solidFill>
                <a:latin typeface="Arial" charset="0"/>
                <a:cs typeface="Arial" charset="0"/>
              </a:defRPr>
            </a:lvl2pPr>
            <a:lvl3pPr marL="1143000" indent="-228600" defTabSz="912813" eaLnBrk="0" hangingPunct="0">
              <a:spcBef>
                <a:spcPct val="30000"/>
              </a:spcBef>
              <a:defRPr sz="1200">
                <a:solidFill>
                  <a:schemeClr val="tx1"/>
                </a:solidFill>
                <a:latin typeface="Arial" charset="0"/>
                <a:cs typeface="Arial" charset="0"/>
              </a:defRPr>
            </a:lvl3pPr>
            <a:lvl4pPr marL="1600200" indent="-228600" defTabSz="912813" eaLnBrk="0" hangingPunct="0">
              <a:spcBef>
                <a:spcPct val="30000"/>
              </a:spcBef>
              <a:defRPr sz="1200">
                <a:solidFill>
                  <a:schemeClr val="tx1"/>
                </a:solidFill>
                <a:latin typeface="Arial" charset="0"/>
                <a:cs typeface="Arial" charset="0"/>
              </a:defRPr>
            </a:lvl4pPr>
            <a:lvl5pPr marL="2057400" indent="-228600" defTabSz="912813" eaLnBrk="0" hangingPunct="0">
              <a:spcBef>
                <a:spcPct val="30000"/>
              </a:spcBef>
              <a:defRPr sz="1200">
                <a:solidFill>
                  <a:schemeClr val="tx1"/>
                </a:solidFill>
                <a:latin typeface="Arial" charset="0"/>
                <a:cs typeface="Arial" charset="0"/>
              </a:defRPr>
            </a:lvl5pPr>
            <a:lvl6pPr marL="2514600" indent="-228600" defTabSz="912813" eaLnBrk="0" fontAlgn="base" hangingPunct="0">
              <a:spcBef>
                <a:spcPct val="30000"/>
              </a:spcBef>
              <a:spcAft>
                <a:spcPct val="0"/>
              </a:spcAft>
              <a:defRPr sz="1200">
                <a:solidFill>
                  <a:schemeClr val="tx1"/>
                </a:solidFill>
                <a:latin typeface="Arial" charset="0"/>
                <a:cs typeface="Arial" charset="0"/>
              </a:defRPr>
            </a:lvl6pPr>
            <a:lvl7pPr marL="2971800" indent="-228600" defTabSz="912813" eaLnBrk="0" fontAlgn="base" hangingPunct="0">
              <a:spcBef>
                <a:spcPct val="30000"/>
              </a:spcBef>
              <a:spcAft>
                <a:spcPct val="0"/>
              </a:spcAft>
              <a:defRPr sz="1200">
                <a:solidFill>
                  <a:schemeClr val="tx1"/>
                </a:solidFill>
                <a:latin typeface="Arial" charset="0"/>
                <a:cs typeface="Arial" charset="0"/>
              </a:defRPr>
            </a:lvl7pPr>
            <a:lvl8pPr marL="3429000" indent="-228600" defTabSz="912813" eaLnBrk="0" fontAlgn="base" hangingPunct="0">
              <a:spcBef>
                <a:spcPct val="30000"/>
              </a:spcBef>
              <a:spcAft>
                <a:spcPct val="0"/>
              </a:spcAft>
              <a:defRPr sz="1200">
                <a:solidFill>
                  <a:schemeClr val="tx1"/>
                </a:solidFill>
                <a:latin typeface="Arial" charset="0"/>
                <a:cs typeface="Arial" charset="0"/>
              </a:defRPr>
            </a:lvl8pPr>
            <a:lvl9pPr marL="3886200" indent="-228600" defTabSz="912813"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4E503E3F-084B-4B02-BA2C-E64205B45332}" type="slidenum">
              <a:rPr kumimoji="0" lang="en-GB" altLang="en-US" sz="12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2813" rtl="0" eaLnBrk="1" fontAlgn="base" latinLnBrk="0" hangingPunct="1">
                <a:lnSpc>
                  <a:spcPct val="100000"/>
                </a:lnSpc>
                <a:spcBef>
                  <a:spcPct val="0"/>
                </a:spcBef>
                <a:spcAft>
                  <a:spcPct val="0"/>
                </a:spcAft>
                <a:buClrTx/>
                <a:buSzTx/>
                <a:buFontTx/>
                <a:buNone/>
                <a:tabLst/>
                <a:defRPr/>
              </a:pPr>
              <a:t>5</a:t>
            </a:fld>
            <a:endParaRPr kumimoji="0" lang="en-GB" altLang="en-US" sz="1200" b="0" i="0" u="none" strike="noStrike" kern="1200" cap="none" spc="0" normalizeH="0" baseline="0" noProof="0">
              <a:ln>
                <a:noFill/>
              </a:ln>
              <a:solidFill>
                <a:srgbClr val="000000"/>
              </a:solidFill>
              <a:effectLst/>
              <a:uLnTx/>
              <a:uFillTx/>
              <a:latin typeface="Arial" charset="0"/>
              <a:ea typeface="+mn-ea"/>
              <a:cs typeface="Arial" charset="0"/>
            </a:endParaRPr>
          </a:p>
        </p:txBody>
      </p:sp>
    </p:spTree>
    <p:extLst>
      <p:ext uri="{BB962C8B-B14F-4D97-AF65-F5344CB8AC3E}">
        <p14:creationId xmlns:p14="http://schemas.microsoft.com/office/powerpoint/2010/main" val="5653343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how can</a:t>
            </a:r>
            <a:r>
              <a:rPr lang="en-GB" baseline="0" dirty="0"/>
              <a:t> SIA help? We offer a wide range of services aimed to support SCI people, their families and of course their wider support network, such as healthcare professionals.</a:t>
            </a:r>
          </a:p>
          <a:p>
            <a:pPr marL="171450" indent="-171450">
              <a:buFontTx/>
              <a:buChar char="-"/>
            </a:pPr>
            <a:r>
              <a:rPr lang="en-GB" baseline="0" dirty="0"/>
              <a:t>Public Affairs: Campaigning;, APPG, influencing policy decisions (CCGs </a:t>
            </a:r>
            <a:r>
              <a:rPr lang="en-GB" baseline="0" dirty="0" err="1"/>
              <a:t>etc</a:t>
            </a:r>
            <a:r>
              <a:rPr lang="en-GB" baseline="0" dirty="0"/>
              <a:t>). Involved in SCIC services review.</a:t>
            </a:r>
          </a:p>
          <a:p>
            <a:pPr marL="171450" indent="-171450">
              <a:buFontTx/>
              <a:buChar char="-"/>
            </a:pPr>
            <a:r>
              <a:rPr lang="en-GB" baseline="0" dirty="0"/>
              <a:t>Advocacy Services: Advice Line, Telephone counselling, CHC Support, Advocacy (new Advocacy Manager, Simon </a:t>
            </a:r>
            <a:r>
              <a:rPr lang="en-GB" baseline="0" dirty="0" err="1"/>
              <a:t>Pinnell</a:t>
            </a:r>
            <a:r>
              <a:rPr lang="en-GB" baseline="0" dirty="0"/>
              <a:t>)</a:t>
            </a:r>
          </a:p>
          <a:p>
            <a:pPr marL="171450" indent="-171450">
              <a:buFontTx/>
              <a:buChar char="-"/>
            </a:pPr>
            <a:r>
              <a:rPr lang="en-GB" baseline="0" dirty="0" err="1"/>
              <a:t>Comms</a:t>
            </a:r>
            <a:r>
              <a:rPr lang="en-GB" baseline="0" dirty="0"/>
              <a:t> &amp; Marketing- raising our profile via website, social media and the wider press; forward magazine, factsheets and publications on all manner of issues around SCI</a:t>
            </a:r>
          </a:p>
          <a:p>
            <a:pPr marL="171450" indent="-171450">
              <a:buFontTx/>
              <a:buChar char="-"/>
            </a:pPr>
            <a:r>
              <a:rPr lang="en-GB" baseline="0" dirty="0"/>
              <a:t>Fundraising- SIA receives no statutory funding, so our fundraising teams are critical to ensure we are able to raise money for services, Corporate Fundraising (Corporate Partner programme, Solicitors’ Directory, Cornflower Ball &amp; other events); Community Fundraising (Going the Distance, fish &amp; chip suppers, cycle challenges, marathons); Trust Fundraising (service sponsorships,, unrestricted funds); Individual Giving &amp; membership- SIA is user-led, so engagement with our members is very important (appeals).</a:t>
            </a:r>
          </a:p>
          <a:p>
            <a:pPr marL="171450" indent="-171450">
              <a:buFontTx/>
              <a:buChar char="-"/>
            </a:pPr>
            <a:r>
              <a:rPr lang="en-GB" baseline="0" dirty="0"/>
              <a:t>Health &amp; Care Quality Team- education &amp; training such as today’s Study Day, and is the team headed by the SCI Nurse Specialists- more of whom a bit later.</a:t>
            </a:r>
          </a:p>
          <a:p>
            <a:pPr marL="171450" indent="-171450">
              <a:buFontTx/>
              <a:buChar char="-"/>
            </a:pPr>
            <a:r>
              <a:rPr lang="en-GB" baseline="0" dirty="0"/>
              <a:t>SIA Healthcare- in partnership with Bullen Healthcare, this is SIA’s home delivery service for urology and stoma products and medication- mention that staff from SIAH are here today, and there will be more about the service a bit later in this presentation.</a:t>
            </a:r>
          </a:p>
          <a:p>
            <a:pPr marL="171450" indent="-171450">
              <a:buFontTx/>
              <a:buChar char="-"/>
            </a:pPr>
            <a:r>
              <a:rPr lang="en-GB" baseline="0" dirty="0"/>
              <a:t>SIA Case Management; a new service and partnership with Bush &amp; Co Rehabilitation- more shortly</a:t>
            </a:r>
          </a:p>
          <a:p>
            <a:pPr marL="0" indent="0">
              <a:buFontTx/>
              <a:buNone/>
            </a:pPr>
            <a:r>
              <a:rPr lang="en-GB" baseline="0" dirty="0"/>
              <a:t>- Last but by no means least, Peer Support…….</a:t>
            </a:r>
          </a:p>
          <a:p>
            <a:pPr marL="171450" indent="-171450">
              <a:buFontTx/>
              <a:buChar char="-"/>
            </a:pP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EA86776-45B9-4911-879B-82D7F1236CDB}"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6098443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xfrm>
            <a:off x="381000" y="685800"/>
            <a:ext cx="6096000" cy="3429000"/>
          </a:xfrm>
          <a:ln/>
        </p:spPr>
      </p:sp>
      <p:sp>
        <p:nvSpPr>
          <p:cNvPr id="604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800" kern="1200" baseline="0" dirty="0">
                <a:solidFill>
                  <a:schemeClr val="tx1"/>
                </a:solidFill>
                <a:effectLst/>
                <a:latin typeface="Arial" charset="0"/>
                <a:ea typeface="+mn-ea"/>
                <a:cs typeface="+mn-cs"/>
              </a:rPr>
              <a:t>SIA’s </a:t>
            </a:r>
            <a:r>
              <a:rPr lang="en-GB" sz="1800" kern="1200" dirty="0">
                <a:solidFill>
                  <a:schemeClr val="tx1"/>
                </a:solidFill>
                <a:effectLst/>
                <a:latin typeface="Arial" charset="0"/>
                <a:ea typeface="+mn-ea"/>
                <a:cs typeface="+mn-cs"/>
              </a:rPr>
              <a:t>Peer Support Service was formed in 2001 to </a:t>
            </a:r>
            <a:r>
              <a:rPr lang="en-GB" sz="1800" kern="1200" baseline="0" dirty="0">
                <a:solidFill>
                  <a:schemeClr val="tx1"/>
                </a:solidFill>
                <a:effectLst/>
                <a:latin typeface="Arial" charset="0"/>
                <a:ea typeface="+mn-ea"/>
                <a:cs typeface="+mn-cs"/>
              </a:rPr>
              <a:t>supported</a:t>
            </a:r>
            <a:r>
              <a:rPr lang="en-GB" sz="1800" kern="1200" dirty="0">
                <a:solidFill>
                  <a:schemeClr val="tx1"/>
                </a:solidFill>
                <a:effectLst/>
                <a:latin typeface="Arial" charset="0"/>
                <a:ea typeface="+mn-ea"/>
                <a:cs typeface="+mn-cs"/>
              </a:rPr>
              <a:t> patients, their families, and healthcare professionals</a:t>
            </a:r>
            <a:r>
              <a:rPr lang="en-GB" sz="1800" kern="1200" baseline="0" dirty="0">
                <a:solidFill>
                  <a:schemeClr val="tx1"/>
                </a:solidFill>
                <a:effectLst/>
                <a:latin typeface="Arial" charset="0"/>
                <a:ea typeface="+mn-ea"/>
                <a:cs typeface="+mn-cs"/>
              </a:rPr>
              <a:t> in spinal cord injuries centres. There are 10 of these SCICs, as you can see from the map on this slide, and each one has links with an RPSO.. It soon became clear, though, that a high proportion of SCI people were not getting access to specialist care, so in 2009 the service expanded to include liaison with non-specialist hospitals, major trauma centres, care homes and the wider community. More recently, we have also moved on to support people in their homes post-discharge. </a:t>
            </a:r>
            <a:r>
              <a:rPr lang="en-GB" sz="1800" kern="1200" dirty="0">
                <a:solidFill>
                  <a:schemeClr val="tx1"/>
                </a:solidFill>
                <a:effectLst/>
                <a:latin typeface="Arial" charset="0"/>
                <a:ea typeface="+mn-ea"/>
                <a:cs typeface="+mn-cs"/>
              </a:rPr>
              <a:t>Our team of</a:t>
            </a:r>
            <a:r>
              <a:rPr lang="en-GB" sz="1800" kern="1200" baseline="0" dirty="0">
                <a:solidFill>
                  <a:schemeClr val="tx1"/>
                </a:solidFill>
                <a:effectLst/>
                <a:latin typeface="Arial" charset="0"/>
                <a:ea typeface="+mn-ea"/>
                <a:cs typeface="+mn-cs"/>
              </a:rPr>
              <a:t> </a:t>
            </a:r>
            <a:r>
              <a:rPr lang="en-GB" sz="1800" kern="1200" dirty="0">
                <a:solidFill>
                  <a:schemeClr val="tx1"/>
                </a:solidFill>
                <a:effectLst/>
                <a:latin typeface="Arial" charset="0"/>
                <a:ea typeface="+mn-ea"/>
                <a:cs typeface="+mn-cs"/>
              </a:rPr>
              <a:t>Regional Peer Support Officers, along with a</a:t>
            </a:r>
            <a:r>
              <a:rPr lang="en-GB" sz="1800" kern="1200" baseline="0" dirty="0">
                <a:solidFill>
                  <a:schemeClr val="tx1"/>
                </a:solidFill>
                <a:effectLst/>
                <a:latin typeface="Arial" charset="0"/>
                <a:ea typeface="+mn-ea"/>
                <a:cs typeface="+mn-cs"/>
              </a:rPr>
              <a:t> </a:t>
            </a:r>
            <a:r>
              <a:rPr lang="en-US" altLang="en-US" sz="1800" dirty="0">
                <a:latin typeface="Arial" charset="0"/>
                <a:cs typeface="Arial" charset="0"/>
              </a:rPr>
              <a:t>specialist armed forces PSO,</a:t>
            </a:r>
            <a:r>
              <a:rPr lang="en-US" altLang="en-US" sz="1800" baseline="0" dirty="0">
                <a:latin typeface="Arial" charset="0"/>
                <a:cs typeface="Arial" charset="0"/>
              </a:rPr>
              <a:t> </a:t>
            </a:r>
            <a:r>
              <a:rPr lang="en-GB" sz="1800" kern="1200" dirty="0">
                <a:solidFill>
                  <a:schemeClr val="tx1"/>
                </a:solidFill>
                <a:effectLst/>
                <a:latin typeface="Arial" charset="0"/>
                <a:ea typeface="+mn-ea"/>
                <a:cs typeface="+mn-cs"/>
              </a:rPr>
              <a:t>aims</a:t>
            </a:r>
            <a:r>
              <a:rPr lang="en-GB" sz="1800" kern="1200" baseline="0" dirty="0">
                <a:solidFill>
                  <a:schemeClr val="tx1"/>
                </a:solidFill>
                <a:effectLst/>
                <a:latin typeface="Arial" charset="0"/>
                <a:ea typeface="+mn-ea"/>
                <a:cs typeface="+mn-cs"/>
              </a:rPr>
              <a:t> </a:t>
            </a:r>
            <a:r>
              <a:rPr lang="en-GB" sz="1800" kern="1200" dirty="0">
                <a:solidFill>
                  <a:schemeClr val="tx1"/>
                </a:solidFill>
                <a:effectLst/>
                <a:latin typeface="Arial" charset="0"/>
                <a:ea typeface="+mn-ea"/>
                <a:cs typeface="+mn-cs"/>
              </a:rPr>
              <a:t>to cover every healthcare setting in England and Wales, with our goal being</a:t>
            </a:r>
            <a:r>
              <a:rPr lang="en-GB" sz="1800" kern="1200" baseline="0" dirty="0">
                <a:solidFill>
                  <a:schemeClr val="tx1"/>
                </a:solidFill>
                <a:effectLst/>
                <a:latin typeface="Arial" charset="0"/>
                <a:ea typeface="+mn-ea"/>
                <a:cs typeface="+mn-cs"/>
              </a:rPr>
              <a:t> </a:t>
            </a:r>
            <a:r>
              <a:rPr lang="en-GB" sz="1800" kern="1200" dirty="0">
                <a:solidFill>
                  <a:schemeClr val="tx1"/>
                </a:solidFill>
                <a:effectLst/>
                <a:latin typeface="Arial" charset="0"/>
                <a:ea typeface="+mn-ea"/>
                <a:cs typeface="+mn-cs"/>
              </a:rPr>
              <a:t>to ensure that every person in England and Wales directly or indirectly affected by SCI has the opportunity to engage with the service and benefit from speaking to someone who understands what they are going through</a:t>
            </a:r>
            <a:r>
              <a:rPr lang="en-GB" sz="1800" kern="1200" baseline="0" dirty="0">
                <a:solidFill>
                  <a:schemeClr val="tx1"/>
                </a:solidFill>
                <a:effectLst/>
                <a:latin typeface="Arial" charset="0"/>
                <a:ea typeface="+mn-ea"/>
                <a:cs typeface="+mn-cs"/>
              </a:rPr>
              <a:t> and who can help them rebuild their lives following SCI.</a:t>
            </a:r>
            <a:endParaRPr lang="en-GB" sz="1800" kern="1200" dirty="0">
              <a:solidFill>
                <a:schemeClr val="tx1"/>
              </a:solidFill>
              <a:effectLst/>
              <a:latin typeface="Arial" charset="0"/>
              <a:ea typeface="+mn-ea"/>
              <a:cs typeface="+mn-cs"/>
            </a:endParaRPr>
          </a:p>
          <a:p>
            <a:endParaRPr lang="en-US" altLang="en-US" dirty="0">
              <a:latin typeface="Arial" charset="0"/>
              <a:cs typeface="Arial" charset="0"/>
            </a:endParaRPr>
          </a:p>
        </p:txBody>
      </p:sp>
      <p:sp>
        <p:nvSpPr>
          <p:cNvPr id="604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spcBef>
                <a:spcPct val="30000"/>
              </a:spcBef>
              <a:defRPr>
                <a:solidFill>
                  <a:schemeClr val="tx1"/>
                </a:solidFill>
                <a:latin typeface="Arial" charset="0"/>
                <a:cs typeface="Arial" charset="0"/>
              </a:defRPr>
            </a:lvl1pPr>
            <a:lvl2pPr marL="742950" indent="-285750" defTabSz="912813" eaLnBrk="0" hangingPunct="0">
              <a:spcBef>
                <a:spcPct val="30000"/>
              </a:spcBef>
              <a:defRPr sz="1200">
                <a:solidFill>
                  <a:schemeClr val="tx1"/>
                </a:solidFill>
                <a:latin typeface="Arial" charset="0"/>
                <a:cs typeface="Arial" charset="0"/>
              </a:defRPr>
            </a:lvl2pPr>
            <a:lvl3pPr marL="1143000" indent="-228600" defTabSz="912813" eaLnBrk="0" hangingPunct="0">
              <a:spcBef>
                <a:spcPct val="30000"/>
              </a:spcBef>
              <a:defRPr sz="1200">
                <a:solidFill>
                  <a:schemeClr val="tx1"/>
                </a:solidFill>
                <a:latin typeface="Arial" charset="0"/>
                <a:cs typeface="Arial" charset="0"/>
              </a:defRPr>
            </a:lvl3pPr>
            <a:lvl4pPr marL="1600200" indent="-228600" defTabSz="912813" eaLnBrk="0" hangingPunct="0">
              <a:spcBef>
                <a:spcPct val="30000"/>
              </a:spcBef>
              <a:defRPr sz="1200">
                <a:solidFill>
                  <a:schemeClr val="tx1"/>
                </a:solidFill>
                <a:latin typeface="Arial" charset="0"/>
                <a:cs typeface="Arial" charset="0"/>
              </a:defRPr>
            </a:lvl4pPr>
            <a:lvl5pPr marL="2057400" indent="-228600" defTabSz="912813" eaLnBrk="0" hangingPunct="0">
              <a:spcBef>
                <a:spcPct val="30000"/>
              </a:spcBef>
              <a:defRPr sz="1200">
                <a:solidFill>
                  <a:schemeClr val="tx1"/>
                </a:solidFill>
                <a:latin typeface="Arial" charset="0"/>
                <a:cs typeface="Arial" charset="0"/>
              </a:defRPr>
            </a:lvl5pPr>
            <a:lvl6pPr marL="2514600" indent="-228600" defTabSz="912813" eaLnBrk="0" fontAlgn="base" hangingPunct="0">
              <a:spcBef>
                <a:spcPct val="30000"/>
              </a:spcBef>
              <a:spcAft>
                <a:spcPct val="0"/>
              </a:spcAft>
              <a:defRPr sz="1200">
                <a:solidFill>
                  <a:schemeClr val="tx1"/>
                </a:solidFill>
                <a:latin typeface="Arial" charset="0"/>
                <a:cs typeface="Arial" charset="0"/>
              </a:defRPr>
            </a:lvl6pPr>
            <a:lvl7pPr marL="2971800" indent="-228600" defTabSz="912813" eaLnBrk="0" fontAlgn="base" hangingPunct="0">
              <a:spcBef>
                <a:spcPct val="30000"/>
              </a:spcBef>
              <a:spcAft>
                <a:spcPct val="0"/>
              </a:spcAft>
              <a:defRPr sz="1200">
                <a:solidFill>
                  <a:schemeClr val="tx1"/>
                </a:solidFill>
                <a:latin typeface="Arial" charset="0"/>
                <a:cs typeface="Arial" charset="0"/>
              </a:defRPr>
            </a:lvl7pPr>
            <a:lvl8pPr marL="3429000" indent="-228600" defTabSz="912813" eaLnBrk="0" fontAlgn="base" hangingPunct="0">
              <a:spcBef>
                <a:spcPct val="30000"/>
              </a:spcBef>
              <a:spcAft>
                <a:spcPct val="0"/>
              </a:spcAft>
              <a:defRPr sz="1200">
                <a:solidFill>
                  <a:schemeClr val="tx1"/>
                </a:solidFill>
                <a:latin typeface="Arial" charset="0"/>
                <a:cs typeface="Arial" charset="0"/>
              </a:defRPr>
            </a:lvl8pPr>
            <a:lvl9pPr marL="3886200" indent="-228600" defTabSz="912813"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8F1A1AE3-5EDA-4D9B-B1DD-3955048ACA22}" type="slidenum">
              <a:rPr kumimoji="0" lang="en-GB" altLang="en-US" sz="12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2813" rtl="0" eaLnBrk="1" fontAlgn="base" latinLnBrk="0" hangingPunct="1">
                <a:lnSpc>
                  <a:spcPct val="100000"/>
                </a:lnSpc>
                <a:spcBef>
                  <a:spcPct val="0"/>
                </a:spcBef>
                <a:spcAft>
                  <a:spcPct val="0"/>
                </a:spcAft>
                <a:buClrTx/>
                <a:buSzTx/>
                <a:buFontTx/>
                <a:buNone/>
                <a:tabLst/>
                <a:defRPr/>
              </a:pPr>
              <a:t>8</a:t>
            </a:fld>
            <a:endParaRPr kumimoji="0" lang="en-GB" altLang="en-US" sz="1200" b="0" i="0" u="none" strike="noStrike" kern="1200" cap="none" spc="0" normalizeH="0" baseline="0" noProof="0">
              <a:ln>
                <a:noFill/>
              </a:ln>
              <a:solidFill>
                <a:srgbClr val="000000"/>
              </a:solidFill>
              <a:effectLst/>
              <a:uLnTx/>
              <a:uFillTx/>
              <a:latin typeface="Arial" charset="0"/>
              <a:ea typeface="+mn-ea"/>
              <a:cs typeface="Arial" charset="0"/>
            </a:endParaRPr>
          </a:p>
        </p:txBody>
      </p:sp>
    </p:spTree>
    <p:extLst>
      <p:ext uri="{BB962C8B-B14F-4D97-AF65-F5344CB8AC3E}">
        <p14:creationId xmlns:p14="http://schemas.microsoft.com/office/powerpoint/2010/main" val="28454084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n-US"/>
          </a:p>
        </p:txBody>
      </p:sp>
    </p:spTree>
    <p:extLst>
      <p:ext uri="{BB962C8B-B14F-4D97-AF65-F5344CB8AC3E}">
        <p14:creationId xmlns:p14="http://schemas.microsoft.com/office/powerpoint/2010/main" val="14737079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spcBef>
                <a:spcPct val="30000"/>
              </a:spcBef>
              <a:defRPr>
                <a:solidFill>
                  <a:schemeClr val="tx1"/>
                </a:solidFill>
                <a:latin typeface="Arial" charset="0"/>
                <a:cs typeface="Arial" charset="0"/>
              </a:defRPr>
            </a:lvl1pPr>
            <a:lvl2pPr marL="742950" indent="-285750" defTabSz="912813" eaLnBrk="0" hangingPunct="0">
              <a:spcBef>
                <a:spcPct val="30000"/>
              </a:spcBef>
              <a:defRPr sz="1200">
                <a:solidFill>
                  <a:schemeClr val="tx1"/>
                </a:solidFill>
                <a:latin typeface="Arial" charset="0"/>
                <a:cs typeface="Arial" charset="0"/>
              </a:defRPr>
            </a:lvl2pPr>
            <a:lvl3pPr marL="1143000" indent="-228600" defTabSz="912813" eaLnBrk="0" hangingPunct="0">
              <a:spcBef>
                <a:spcPct val="30000"/>
              </a:spcBef>
              <a:defRPr sz="1200">
                <a:solidFill>
                  <a:schemeClr val="tx1"/>
                </a:solidFill>
                <a:latin typeface="Arial" charset="0"/>
                <a:cs typeface="Arial" charset="0"/>
              </a:defRPr>
            </a:lvl3pPr>
            <a:lvl4pPr marL="1600200" indent="-228600" defTabSz="912813" eaLnBrk="0" hangingPunct="0">
              <a:spcBef>
                <a:spcPct val="30000"/>
              </a:spcBef>
              <a:defRPr sz="1200">
                <a:solidFill>
                  <a:schemeClr val="tx1"/>
                </a:solidFill>
                <a:latin typeface="Arial" charset="0"/>
                <a:cs typeface="Arial" charset="0"/>
              </a:defRPr>
            </a:lvl4pPr>
            <a:lvl5pPr marL="2057400" indent="-228600" defTabSz="912813" eaLnBrk="0" hangingPunct="0">
              <a:spcBef>
                <a:spcPct val="30000"/>
              </a:spcBef>
              <a:defRPr sz="1200">
                <a:solidFill>
                  <a:schemeClr val="tx1"/>
                </a:solidFill>
                <a:latin typeface="Arial" charset="0"/>
                <a:cs typeface="Arial" charset="0"/>
              </a:defRPr>
            </a:lvl5pPr>
            <a:lvl6pPr marL="2514600" indent="-228600" defTabSz="912813" eaLnBrk="0" fontAlgn="base" hangingPunct="0">
              <a:spcBef>
                <a:spcPct val="30000"/>
              </a:spcBef>
              <a:spcAft>
                <a:spcPct val="0"/>
              </a:spcAft>
              <a:defRPr sz="1200">
                <a:solidFill>
                  <a:schemeClr val="tx1"/>
                </a:solidFill>
                <a:latin typeface="Arial" charset="0"/>
                <a:cs typeface="Arial" charset="0"/>
              </a:defRPr>
            </a:lvl6pPr>
            <a:lvl7pPr marL="2971800" indent="-228600" defTabSz="912813" eaLnBrk="0" fontAlgn="base" hangingPunct="0">
              <a:spcBef>
                <a:spcPct val="30000"/>
              </a:spcBef>
              <a:spcAft>
                <a:spcPct val="0"/>
              </a:spcAft>
              <a:defRPr sz="1200">
                <a:solidFill>
                  <a:schemeClr val="tx1"/>
                </a:solidFill>
                <a:latin typeface="Arial" charset="0"/>
                <a:cs typeface="Arial" charset="0"/>
              </a:defRPr>
            </a:lvl7pPr>
            <a:lvl8pPr marL="3429000" indent="-228600" defTabSz="912813" eaLnBrk="0" fontAlgn="base" hangingPunct="0">
              <a:spcBef>
                <a:spcPct val="30000"/>
              </a:spcBef>
              <a:spcAft>
                <a:spcPct val="0"/>
              </a:spcAft>
              <a:defRPr sz="1200">
                <a:solidFill>
                  <a:schemeClr val="tx1"/>
                </a:solidFill>
                <a:latin typeface="Arial" charset="0"/>
                <a:cs typeface="Arial" charset="0"/>
              </a:defRPr>
            </a:lvl8pPr>
            <a:lvl9pPr marL="3886200" indent="-228600" defTabSz="912813"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48314450-4304-4B14-8A23-8F24F01AE0E9}" type="slidenum">
              <a:rPr kumimoji="0" lang="en-GB" altLang="en-US" sz="12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2813" rtl="0" eaLnBrk="1" fontAlgn="base" latinLnBrk="0" hangingPunct="1">
                <a:lnSpc>
                  <a:spcPct val="100000"/>
                </a:lnSpc>
                <a:spcBef>
                  <a:spcPct val="0"/>
                </a:spcBef>
                <a:spcAft>
                  <a:spcPct val="0"/>
                </a:spcAft>
                <a:buClrTx/>
                <a:buSzTx/>
                <a:buFontTx/>
                <a:buNone/>
                <a:tabLst/>
                <a:defRPr/>
              </a:pPr>
              <a:t>12</a:t>
            </a:fld>
            <a:endParaRPr kumimoji="0" lang="en-GB" altLang="en-US" sz="1200" b="0" i="0" u="none" strike="noStrike" kern="1200" cap="none" spc="0" normalizeH="0" baseline="0" noProof="0">
              <a:ln>
                <a:noFill/>
              </a:ln>
              <a:solidFill>
                <a:srgbClr val="000000"/>
              </a:solidFill>
              <a:effectLst/>
              <a:uLnTx/>
              <a:uFillTx/>
              <a:latin typeface="Arial" charset="0"/>
              <a:ea typeface="+mn-ea"/>
              <a:cs typeface="Arial" charset="0"/>
            </a:endParaRPr>
          </a:p>
        </p:txBody>
      </p:sp>
      <p:sp>
        <p:nvSpPr>
          <p:cNvPr id="63491" name="Rectangle 2"/>
          <p:cNvSpPr>
            <a:spLocks noGrp="1" noRot="1" noChangeAspect="1" noChangeArrowheads="1" noTextEdit="1"/>
          </p:cNvSpPr>
          <p:nvPr>
            <p:ph type="sldImg"/>
          </p:nvPr>
        </p:nvSpPr>
        <p:spPr>
          <a:xfrm>
            <a:off x="381000" y="685800"/>
            <a:ext cx="6096000" cy="3429000"/>
          </a:xfrm>
          <a:ln/>
        </p:spPr>
      </p:sp>
      <p:sp>
        <p:nvSpPr>
          <p:cNvPr id="63492" name="Rectangle 3"/>
          <p:cNvSpPr>
            <a:spLocks noGrp="1" noChangeArrowheads="1"/>
          </p:cNvSpPr>
          <p:nvPr>
            <p:ph type="body" idx="1"/>
          </p:nvPr>
        </p:nvSpPr>
        <p:spPr>
          <a:xfrm>
            <a:off x="914400" y="4344135"/>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200" kern="1200" dirty="0">
                <a:solidFill>
                  <a:schemeClr val="tx1"/>
                </a:solidFill>
                <a:effectLst/>
                <a:latin typeface="Arial" charset="0"/>
                <a:ea typeface="+mn-ea"/>
                <a:cs typeface="+mn-cs"/>
              </a:rPr>
              <a:t>So, how can we help? </a:t>
            </a:r>
          </a:p>
          <a:p>
            <a:r>
              <a:rPr lang="en-GB" sz="1200" kern="1200" dirty="0">
                <a:solidFill>
                  <a:schemeClr val="tx1"/>
                </a:solidFill>
                <a:effectLst/>
                <a:latin typeface="Arial" charset="0"/>
                <a:ea typeface="+mn-ea"/>
                <a:cs typeface="+mn-cs"/>
              </a:rPr>
              <a:t>We offer a unique insight into what life can be like living with a SCI, and tailor our support according to the needs of the people we are supporting. For some it’s about information giving, as discussed earlier, SCI affects every aspect of a person’s life and there is so much to learn about, whether it’s directly related to SCI or not. For some it’s about sharing our personal experience of SCI, offering an insight into how we live our lives, and demonstrating what people with a SCI are capable of, despite their physical limitations. People usually set their aspirations really low in the early days, an assumed inability to drive, to work, to self-care. We share knowledge and experience of not only our own lives living with a SCI, but also that of our colleagues and others we’ve supported.</a:t>
            </a:r>
          </a:p>
          <a:p>
            <a:r>
              <a:rPr lang="en-GB" sz="1200" kern="1200" dirty="0">
                <a:solidFill>
                  <a:schemeClr val="tx1"/>
                </a:solidFill>
                <a:effectLst/>
                <a:latin typeface="Arial" charset="0"/>
                <a:ea typeface="+mn-ea"/>
                <a:cs typeface="+mn-cs"/>
              </a:rPr>
              <a:t>And this support is by no means a one-off opportunity. We can be there to visit patients and their families throughout their stay in hospital and beyond, offering continued support once a patient has been discharged home or into residential care.</a:t>
            </a:r>
          </a:p>
          <a:p>
            <a:pPr lvl="1" eaLnBrk="1" hangingPunct="1">
              <a:spcBef>
                <a:spcPct val="0"/>
              </a:spcBef>
              <a:spcAft>
                <a:spcPts val="1800"/>
              </a:spcAft>
              <a:buFontTx/>
              <a:buNone/>
            </a:pPr>
            <a:endParaRPr lang="en-GB" altLang="en-US" sz="2200" b="0" dirty="0">
              <a:solidFill>
                <a:srgbClr val="000066"/>
              </a:solidFill>
              <a:latin typeface="Arial" charset="0"/>
            </a:endParaRPr>
          </a:p>
          <a:p>
            <a:pPr lvl="1" eaLnBrk="1" hangingPunct="1">
              <a:spcBef>
                <a:spcPct val="0"/>
              </a:spcBef>
              <a:spcAft>
                <a:spcPts val="1800"/>
              </a:spcAft>
              <a:buFontTx/>
              <a:buNone/>
            </a:pPr>
            <a:endParaRPr lang="en-GB" altLang="en-US" sz="2200" b="1" dirty="0">
              <a:solidFill>
                <a:srgbClr val="000066"/>
              </a:solidFill>
              <a:latin typeface="Arial" charset="0"/>
            </a:endParaRPr>
          </a:p>
          <a:p>
            <a:pPr lvl="1" eaLnBrk="1" hangingPunct="1">
              <a:spcBef>
                <a:spcPct val="0"/>
              </a:spcBef>
              <a:spcAft>
                <a:spcPts val="1800"/>
              </a:spcAft>
              <a:buFontTx/>
              <a:buNone/>
            </a:pPr>
            <a:endParaRPr lang="en-GB" altLang="en-US" sz="2200" b="1" dirty="0">
              <a:solidFill>
                <a:srgbClr val="000066"/>
              </a:solidFill>
              <a:latin typeface="Arial" charset="0"/>
            </a:endParaRPr>
          </a:p>
          <a:p>
            <a:pPr eaLnBrk="1" hangingPunct="1"/>
            <a:endParaRPr lang="en-US" altLang="en-US" dirty="0">
              <a:latin typeface="Arial" charset="0"/>
              <a:cs typeface="Arial" charset="0"/>
            </a:endParaRPr>
          </a:p>
        </p:txBody>
      </p:sp>
    </p:spTree>
    <p:extLst>
      <p:ext uri="{BB962C8B-B14F-4D97-AF65-F5344CB8AC3E}">
        <p14:creationId xmlns:p14="http://schemas.microsoft.com/office/powerpoint/2010/main" val="13988490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Master" Target="../slideMasters/slideMaster2.xml"/><Relationship Id="rId4" Type="http://schemas.openxmlformats.org/officeDocument/2006/relationships/image" Target="../media/image19.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hasCustomPrompt="1"/>
          </p:nvPr>
        </p:nvSpPr>
        <p:spPr>
          <a:xfrm>
            <a:off x="0" y="4206146"/>
            <a:ext cx="12192000" cy="1219837"/>
          </a:xfrm>
        </p:spPr>
        <p:txBody>
          <a:bodyPr lIns="0" tIns="0" rIns="0" bIns="0">
            <a:normAutofit/>
          </a:bodyPr>
          <a:lstStyle>
            <a:lvl1pPr>
              <a:defRPr sz="2800" baseline="0">
                <a:solidFill>
                  <a:srgbClr val="0080C8"/>
                </a:solidFill>
                <a:latin typeface="Modern Brush"/>
                <a:cs typeface="Modern Brush"/>
              </a:defRPr>
            </a:lvl1pPr>
          </a:lstStyle>
          <a:p>
            <a:r>
              <a:rPr lang="en-US" dirty="0"/>
              <a:t>presentation title here</a:t>
            </a:r>
          </a:p>
        </p:txBody>
      </p:sp>
      <p:sp>
        <p:nvSpPr>
          <p:cNvPr id="3" name="Subtitle 2"/>
          <p:cNvSpPr>
            <a:spLocks noGrp="1"/>
          </p:cNvSpPr>
          <p:nvPr>
            <p:ph type="subTitle" idx="1" hasCustomPrompt="1"/>
          </p:nvPr>
        </p:nvSpPr>
        <p:spPr>
          <a:xfrm>
            <a:off x="0" y="5570627"/>
            <a:ext cx="12192000" cy="604399"/>
          </a:xfrm>
        </p:spPr>
        <p:txBody>
          <a:bodyPr lIns="0" tIns="0" rIns="0" bIns="0">
            <a:normAutofit/>
          </a:bodyPr>
          <a:lstStyle>
            <a:lvl1pPr marL="0" indent="0" algn="ctr">
              <a:buNone/>
              <a:defRPr sz="1200" baseline="0">
                <a:solidFill>
                  <a:schemeClr val="bg1"/>
                </a:solidFil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Presented by: A Test</a:t>
            </a:r>
            <a:br>
              <a:rPr lang="en-GB" dirty="0"/>
            </a:br>
            <a:r>
              <a:rPr lang="en-GB" dirty="0"/>
              <a:t>Date: 19 June 2017</a:t>
            </a:r>
            <a:endParaRPr lang="en-US" dirty="0"/>
          </a:p>
        </p:txBody>
      </p:sp>
    </p:spTree>
    <p:extLst>
      <p:ext uri="{BB962C8B-B14F-4D97-AF65-F5344CB8AC3E}">
        <p14:creationId xmlns:p14="http://schemas.microsoft.com/office/powerpoint/2010/main" val="38164377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vider Pink blank">
    <p:spTree>
      <p:nvGrpSpPr>
        <p:cNvPr id="1" name=""/>
        <p:cNvGrpSpPr/>
        <p:nvPr/>
      </p:nvGrpSpPr>
      <p:grpSpPr>
        <a:xfrm>
          <a:off x="0" y="0"/>
          <a:ext cx="0" cy="0"/>
          <a:chOff x="0" y="0"/>
          <a:chExt cx="0" cy="0"/>
        </a:xfrm>
      </p:grpSpPr>
      <p:pic>
        <p:nvPicPr>
          <p:cNvPr id="4" name="Picture 3" descr="SIA_Academy_Divider_P_no_logo.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0"/>
            <a:ext cx="12179300" cy="6858000"/>
          </a:xfrm>
          <a:prstGeom prst="rect">
            <a:avLst/>
          </a:prstGeom>
        </p:spPr>
      </p:pic>
    </p:spTree>
    <p:extLst>
      <p:ext uri="{BB962C8B-B14F-4D97-AF65-F5344CB8AC3E}">
        <p14:creationId xmlns:p14="http://schemas.microsoft.com/office/powerpoint/2010/main" val="23247171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0"/>
            <a:ext cx="12185649" cy="6858000"/>
          </a:xfrm>
          <a:prstGeom prst="rect">
            <a:avLst/>
          </a:prstGeom>
        </p:spPr>
      </p:pic>
      <p:sp>
        <p:nvSpPr>
          <p:cNvPr id="12" name="Content Placeholder 2"/>
          <p:cNvSpPr>
            <a:spLocks noGrp="1"/>
          </p:cNvSpPr>
          <p:nvPr>
            <p:ph idx="1"/>
          </p:nvPr>
        </p:nvSpPr>
        <p:spPr>
          <a:xfrm>
            <a:off x="423552" y="1634070"/>
            <a:ext cx="11544232" cy="4525963"/>
          </a:xfrm>
        </p:spPr>
        <p:txBody>
          <a:bodyPr lIns="0" tIns="0" rIns="0" bIns="0"/>
          <a:lstStyle>
            <a:lvl1pPr marL="214313" indent="-214313">
              <a:buClr>
                <a:srgbClr val="0080C8"/>
              </a:buClr>
              <a:buFont typeface="Arial" panose="020B0604020202020204" pitchFamily="34" charset="0"/>
              <a:buChar char="•"/>
              <a:defRPr sz="1200">
                <a:solidFill>
                  <a:schemeClr val="tx1"/>
                </a:solidFill>
              </a:defRPr>
            </a:lvl1pPr>
            <a:lvl2pPr marL="742931" indent="-285743">
              <a:buClr>
                <a:srgbClr val="0080C8"/>
              </a:buClr>
              <a:buFont typeface="Arial"/>
              <a:buChar char="•"/>
              <a:defRPr sz="1000">
                <a:solidFill>
                  <a:srgbClr val="00437A"/>
                </a:solidFill>
              </a:defRPr>
            </a:lvl2pPr>
            <a:lvl3pPr marL="1142972" indent="-228594">
              <a:buClr>
                <a:srgbClr val="0080C8"/>
              </a:buClr>
              <a:buFont typeface="Arial"/>
              <a:buChar char="•"/>
              <a:defRPr sz="800">
                <a:solidFill>
                  <a:srgbClr val="00437A"/>
                </a:solidFill>
              </a:defRPr>
            </a:lvl3pPr>
            <a:lvl4pPr marL="1600160" indent="-228594">
              <a:buClr>
                <a:srgbClr val="0080C8"/>
              </a:buClr>
              <a:buFont typeface="Arial"/>
              <a:buChar char="•"/>
              <a:defRPr sz="1800"/>
            </a:lvl4pPr>
            <a:lvl5pPr marL="2057348" indent="-228594">
              <a:buClr>
                <a:srgbClr val="0080C8"/>
              </a:buClr>
              <a:buFont typeface="Arial"/>
              <a:buChar char="•"/>
              <a:defRPr sz="1600"/>
            </a:lvl5pPr>
          </a:lstStyle>
          <a:p>
            <a:pPr lvl="0"/>
            <a:r>
              <a:rPr lang="en-GB" dirty="0"/>
              <a:t>Click to edit Master text styles</a:t>
            </a:r>
          </a:p>
          <a:p>
            <a:pPr lvl="1"/>
            <a:r>
              <a:rPr lang="en-GB" dirty="0"/>
              <a:t>Second level</a:t>
            </a:r>
          </a:p>
          <a:p>
            <a:pPr lvl="2"/>
            <a:r>
              <a:rPr lang="en-GB" dirty="0"/>
              <a:t>Third level</a:t>
            </a:r>
          </a:p>
        </p:txBody>
      </p:sp>
      <p:sp>
        <p:nvSpPr>
          <p:cNvPr id="2" name="Footer Placeholder 1"/>
          <p:cNvSpPr>
            <a:spLocks noGrp="1"/>
          </p:cNvSpPr>
          <p:nvPr>
            <p:ph type="ftr" sz="quarter" idx="10"/>
          </p:nvPr>
        </p:nvSpPr>
        <p:spPr/>
        <p:txBody>
          <a:bodyPr/>
          <a:lstStyle/>
          <a:p>
            <a:r>
              <a:rPr lang="en-US"/>
              <a:t>Spinal Injuries Association</a:t>
            </a:r>
            <a:endParaRPr lang="en-US" dirty="0"/>
          </a:p>
        </p:txBody>
      </p:sp>
      <p:sp>
        <p:nvSpPr>
          <p:cNvPr id="15" name="Title 6"/>
          <p:cNvSpPr>
            <a:spLocks noGrp="1"/>
          </p:cNvSpPr>
          <p:nvPr>
            <p:ph type="title" hasCustomPrompt="1"/>
          </p:nvPr>
        </p:nvSpPr>
        <p:spPr>
          <a:xfrm>
            <a:off x="423554" y="511456"/>
            <a:ext cx="9492201" cy="457264"/>
          </a:xfrm>
        </p:spPr>
        <p:txBody>
          <a:bodyPr lIns="0" tIns="0" rIns="0" bIns="0">
            <a:normAutofit/>
          </a:bodyPr>
          <a:lstStyle>
            <a:lvl1pPr algn="l">
              <a:defRPr sz="2300">
                <a:solidFill>
                  <a:srgbClr val="00437A"/>
                </a:solidFill>
                <a:latin typeface="Modern Brush"/>
                <a:cs typeface="Modern Brush"/>
              </a:defRPr>
            </a:lvl1pPr>
          </a:lstStyle>
          <a:p>
            <a:r>
              <a:rPr lang="en-GB" dirty="0"/>
              <a:t>Slide title here</a:t>
            </a:r>
            <a:endParaRPr lang="en-US" dirty="0"/>
          </a:p>
        </p:txBody>
      </p:sp>
    </p:spTree>
    <p:extLst>
      <p:ext uri="{BB962C8B-B14F-4D97-AF65-F5344CB8AC3E}">
        <p14:creationId xmlns:p14="http://schemas.microsoft.com/office/powerpoint/2010/main" val="6011339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177EF2-01AD-4194-A7B4-AD0CF253D849}" type="datetimeFigureOut">
              <a:rPr lang="en-GB" smtClean="0"/>
              <a:t>10/01/2019</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A124438A-32C1-45A7-B470-D8C239B62666}" type="slidenum">
              <a:rPr lang="en-GB" smtClean="0"/>
              <a:t>‹#›</a:t>
            </a:fld>
            <a:endParaRPr lang="en-GB" dirty="0"/>
          </a:p>
        </p:txBody>
      </p:sp>
    </p:spTree>
    <p:extLst>
      <p:ext uri="{BB962C8B-B14F-4D97-AF65-F5344CB8AC3E}">
        <p14:creationId xmlns:p14="http://schemas.microsoft.com/office/powerpoint/2010/main" val="1704658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9" name="Picture 8" descr="SIA_Cover_Pag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hasCustomPrompt="1"/>
          </p:nvPr>
        </p:nvSpPr>
        <p:spPr>
          <a:xfrm>
            <a:off x="0" y="4206145"/>
            <a:ext cx="12192000" cy="1219837"/>
          </a:xfrm>
        </p:spPr>
        <p:txBody>
          <a:bodyPr tIns="0" rIns="0" bIns="0">
            <a:normAutofit/>
          </a:bodyPr>
          <a:lstStyle>
            <a:lvl1pPr>
              <a:defRPr sz="2800">
                <a:solidFill>
                  <a:srgbClr val="0080C8"/>
                </a:solidFill>
                <a:latin typeface="SIA Brush Font" pitchFamily="2" charset="0"/>
                <a:cs typeface="SIA Brush Font" pitchFamily="2" charset="0"/>
              </a:defRPr>
            </a:lvl1pPr>
          </a:lstStyle>
          <a:p>
            <a:r>
              <a:rPr lang="en-GB" dirty="0"/>
              <a:t>Presentation title here</a:t>
            </a:r>
            <a:endParaRPr lang="en-US" dirty="0"/>
          </a:p>
        </p:txBody>
      </p:sp>
      <p:sp>
        <p:nvSpPr>
          <p:cNvPr id="3" name="Subtitle 2"/>
          <p:cNvSpPr>
            <a:spLocks noGrp="1"/>
          </p:cNvSpPr>
          <p:nvPr>
            <p:ph type="subTitle" idx="1" hasCustomPrompt="1"/>
          </p:nvPr>
        </p:nvSpPr>
        <p:spPr>
          <a:xfrm>
            <a:off x="0" y="5570626"/>
            <a:ext cx="12192000" cy="604399"/>
          </a:xfrm>
        </p:spPr>
        <p:txBody>
          <a:bodyPr lIns="0" tIns="0" rIns="0" bIns="0">
            <a:normAutofit/>
          </a:bodyPr>
          <a:lstStyle>
            <a:lvl1pPr marL="0" indent="0" algn="ctr">
              <a:buNone/>
              <a:defRPr sz="12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Presented by: A Test</a:t>
            </a:r>
            <a:br>
              <a:rPr lang="en-GB" dirty="0"/>
            </a:br>
            <a:r>
              <a:rPr lang="en-GB" dirty="0"/>
              <a:t>Date: 19 June 2017</a:t>
            </a:r>
            <a:endParaRPr lang="en-US" dirty="0"/>
          </a:p>
        </p:txBody>
      </p:sp>
    </p:spTree>
    <p:extLst>
      <p:ext uri="{BB962C8B-B14F-4D97-AF65-F5344CB8AC3E}">
        <p14:creationId xmlns:p14="http://schemas.microsoft.com/office/powerpoint/2010/main" val="29682474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Divider Dark Blue">
    <p:spTree>
      <p:nvGrpSpPr>
        <p:cNvPr id="1" name=""/>
        <p:cNvGrpSpPr/>
        <p:nvPr/>
      </p:nvGrpSpPr>
      <p:grpSpPr>
        <a:xfrm>
          <a:off x="0" y="0"/>
          <a:ext cx="0" cy="0"/>
          <a:chOff x="0" y="0"/>
          <a:chExt cx="0" cy="0"/>
        </a:xfrm>
      </p:grpSpPr>
      <p:pic>
        <p:nvPicPr>
          <p:cNvPr id="6" name="Picture 5" descr="SIA_Cover_Divider_DB.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0"/>
            <a:ext cx="12179300" cy="6858000"/>
          </a:xfrm>
          <a:prstGeom prst="rect">
            <a:avLst/>
          </a:prstGeom>
        </p:spPr>
      </p:pic>
      <p:sp>
        <p:nvSpPr>
          <p:cNvPr id="2" name="Title 1"/>
          <p:cNvSpPr>
            <a:spLocks noGrp="1"/>
          </p:cNvSpPr>
          <p:nvPr>
            <p:ph type="title" hasCustomPrompt="1"/>
          </p:nvPr>
        </p:nvSpPr>
        <p:spPr>
          <a:xfrm>
            <a:off x="1" y="2966147"/>
            <a:ext cx="12179299" cy="1143000"/>
          </a:xfrm>
        </p:spPr>
        <p:txBody>
          <a:bodyPr>
            <a:normAutofit/>
          </a:bodyPr>
          <a:lstStyle>
            <a:lvl1pPr>
              <a:defRPr sz="2800" baseline="0">
                <a:solidFill>
                  <a:srgbClr val="FFFFFF"/>
                </a:solidFill>
                <a:latin typeface="SIA Brush Font" pitchFamily="2" charset="0"/>
                <a:cs typeface="SIA Brush Font" pitchFamily="2" charset="0"/>
              </a:defRPr>
            </a:lvl1pPr>
          </a:lstStyle>
          <a:p>
            <a:r>
              <a:rPr lang="en-GB" dirty="0"/>
              <a:t>Divider Page Title</a:t>
            </a:r>
            <a:endParaRPr lang="en-US" dirty="0"/>
          </a:p>
        </p:txBody>
      </p:sp>
    </p:spTree>
    <p:extLst>
      <p:ext uri="{BB962C8B-B14F-4D97-AF65-F5344CB8AC3E}">
        <p14:creationId xmlns:p14="http://schemas.microsoft.com/office/powerpoint/2010/main" val="37960836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vider Light Blue">
    <p:spTree>
      <p:nvGrpSpPr>
        <p:cNvPr id="1" name=""/>
        <p:cNvGrpSpPr/>
        <p:nvPr/>
      </p:nvGrpSpPr>
      <p:grpSpPr>
        <a:xfrm>
          <a:off x="0" y="0"/>
          <a:ext cx="0" cy="0"/>
          <a:chOff x="0" y="0"/>
          <a:chExt cx="0" cy="0"/>
        </a:xfrm>
      </p:grpSpPr>
      <p:pic>
        <p:nvPicPr>
          <p:cNvPr id="7" name="Picture 6" descr="SIA_Cover_Divider_LB.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0"/>
            <a:ext cx="12179300" cy="6858000"/>
          </a:xfrm>
          <a:prstGeom prst="rect">
            <a:avLst/>
          </a:prstGeom>
        </p:spPr>
      </p:pic>
      <p:sp>
        <p:nvSpPr>
          <p:cNvPr id="6" name="Title 1"/>
          <p:cNvSpPr>
            <a:spLocks noGrp="1"/>
          </p:cNvSpPr>
          <p:nvPr>
            <p:ph type="title" hasCustomPrompt="1"/>
          </p:nvPr>
        </p:nvSpPr>
        <p:spPr>
          <a:xfrm>
            <a:off x="1" y="2966147"/>
            <a:ext cx="12179299" cy="1143000"/>
          </a:xfrm>
        </p:spPr>
        <p:txBody>
          <a:bodyPr>
            <a:normAutofit/>
          </a:bodyPr>
          <a:lstStyle>
            <a:lvl1pPr>
              <a:defRPr sz="2800" baseline="0">
                <a:solidFill>
                  <a:srgbClr val="FFFFFF"/>
                </a:solidFill>
                <a:latin typeface="SIA Brush Font" pitchFamily="2" charset="0"/>
                <a:cs typeface="SIA Brush Font" pitchFamily="2" charset="0"/>
              </a:defRPr>
            </a:lvl1pPr>
          </a:lstStyle>
          <a:p>
            <a:r>
              <a:rPr lang="en-GB" dirty="0"/>
              <a:t>Divider Page Title</a:t>
            </a:r>
            <a:endParaRPr lang="en-US" dirty="0"/>
          </a:p>
        </p:txBody>
      </p:sp>
    </p:spTree>
    <p:extLst>
      <p:ext uri="{BB962C8B-B14F-4D97-AF65-F5344CB8AC3E}">
        <p14:creationId xmlns:p14="http://schemas.microsoft.com/office/powerpoint/2010/main" val="6201393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vider Red">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0"/>
            <a:ext cx="12179300" cy="6858000"/>
          </a:xfrm>
          <a:prstGeom prst="rect">
            <a:avLst/>
          </a:prstGeom>
        </p:spPr>
      </p:pic>
      <p:sp>
        <p:nvSpPr>
          <p:cNvPr id="6" name="Title 1"/>
          <p:cNvSpPr>
            <a:spLocks noGrp="1"/>
          </p:cNvSpPr>
          <p:nvPr>
            <p:ph type="title" hasCustomPrompt="1"/>
          </p:nvPr>
        </p:nvSpPr>
        <p:spPr>
          <a:xfrm>
            <a:off x="1" y="2966147"/>
            <a:ext cx="12179299" cy="1143000"/>
          </a:xfrm>
        </p:spPr>
        <p:txBody>
          <a:bodyPr>
            <a:normAutofit/>
          </a:bodyPr>
          <a:lstStyle>
            <a:lvl1pPr>
              <a:defRPr sz="2800" baseline="0">
                <a:solidFill>
                  <a:srgbClr val="FFFFFF"/>
                </a:solidFill>
                <a:latin typeface="SIA Brush Font" pitchFamily="2" charset="0"/>
                <a:cs typeface="SIA Brush Font" pitchFamily="2" charset="0"/>
              </a:defRPr>
            </a:lvl1pPr>
          </a:lstStyle>
          <a:p>
            <a:r>
              <a:rPr lang="en-GB" dirty="0"/>
              <a:t>Divider Page Title</a:t>
            </a:r>
            <a:endParaRPr lang="en-US" dirty="0"/>
          </a:p>
        </p:txBody>
      </p:sp>
    </p:spTree>
    <p:extLst>
      <p:ext uri="{BB962C8B-B14F-4D97-AF65-F5344CB8AC3E}">
        <p14:creationId xmlns:p14="http://schemas.microsoft.com/office/powerpoint/2010/main" val="30323215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Slide">
    <p:spTree>
      <p:nvGrpSpPr>
        <p:cNvPr id="1" name=""/>
        <p:cNvGrpSpPr/>
        <p:nvPr/>
      </p:nvGrpSpPr>
      <p:grpSpPr>
        <a:xfrm>
          <a:off x="0" y="0"/>
          <a:ext cx="0" cy="0"/>
          <a:chOff x="0" y="0"/>
          <a:chExt cx="0" cy="0"/>
        </a:xfrm>
      </p:grpSpPr>
      <p:pic>
        <p:nvPicPr>
          <p:cNvPr id="6" name="Picture 5" descr="SIA_Text Page_DBlu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85651" cy="6858000"/>
          </a:xfrm>
          <a:prstGeom prst="rect">
            <a:avLst/>
          </a:prstGeom>
        </p:spPr>
      </p:pic>
      <p:sp>
        <p:nvSpPr>
          <p:cNvPr id="12" name="Content Placeholder 2"/>
          <p:cNvSpPr>
            <a:spLocks noGrp="1"/>
          </p:cNvSpPr>
          <p:nvPr>
            <p:ph idx="1"/>
          </p:nvPr>
        </p:nvSpPr>
        <p:spPr>
          <a:xfrm>
            <a:off x="423552" y="1634069"/>
            <a:ext cx="11544232" cy="4525963"/>
          </a:xfrm>
        </p:spPr>
        <p:txBody>
          <a:bodyPr lIns="0" tIns="0" rIns="0" bIns="0"/>
          <a:lstStyle>
            <a:lvl1pPr marL="342900" indent="-342900">
              <a:buClr>
                <a:srgbClr val="0080C8"/>
              </a:buClr>
              <a:buFont typeface="Arial"/>
              <a:buChar char="•"/>
              <a:defRPr sz="1200">
                <a:solidFill>
                  <a:srgbClr val="00437A"/>
                </a:solidFill>
              </a:defRPr>
            </a:lvl1pPr>
            <a:lvl2pPr marL="742950" indent="-285750">
              <a:buClr>
                <a:srgbClr val="0080C8"/>
              </a:buClr>
              <a:buFont typeface="Arial"/>
              <a:buChar char="•"/>
              <a:defRPr sz="1000">
                <a:solidFill>
                  <a:srgbClr val="00437A"/>
                </a:solidFill>
              </a:defRPr>
            </a:lvl2pPr>
            <a:lvl3pPr marL="1143000" indent="-228600">
              <a:buClr>
                <a:srgbClr val="0080C8"/>
              </a:buClr>
              <a:buFont typeface="Arial"/>
              <a:buChar char="•"/>
              <a:defRPr sz="800">
                <a:solidFill>
                  <a:srgbClr val="00437A"/>
                </a:solidFill>
              </a:defRPr>
            </a:lvl3pPr>
            <a:lvl4pPr marL="1600200" indent="-228600">
              <a:buClr>
                <a:srgbClr val="0080C8"/>
              </a:buClr>
              <a:buFont typeface="Arial"/>
              <a:buChar char="•"/>
              <a:defRPr sz="1800"/>
            </a:lvl4pPr>
            <a:lvl5pPr marL="2057400" indent="-228600">
              <a:buClr>
                <a:srgbClr val="0080C8"/>
              </a:buClr>
              <a:buFont typeface="Arial"/>
              <a:buChar char="•"/>
              <a:defRPr sz="1600"/>
            </a:lvl5pPr>
          </a:lstStyle>
          <a:p>
            <a:pPr lvl="0"/>
            <a:r>
              <a:rPr lang="en-GB" dirty="0"/>
              <a:t>Click to edit Master text styles</a:t>
            </a:r>
          </a:p>
          <a:p>
            <a:pPr lvl="1"/>
            <a:r>
              <a:rPr lang="en-GB" dirty="0"/>
              <a:t>Second level</a:t>
            </a:r>
          </a:p>
          <a:p>
            <a:pPr lvl="2"/>
            <a:r>
              <a:rPr lang="en-GB" dirty="0"/>
              <a:t>Third level</a:t>
            </a:r>
          </a:p>
        </p:txBody>
      </p:sp>
      <p:sp>
        <p:nvSpPr>
          <p:cNvPr id="2" name="Footer Placeholder 1"/>
          <p:cNvSpPr>
            <a:spLocks noGrp="1"/>
          </p:cNvSpPr>
          <p:nvPr>
            <p:ph type="ftr" sz="quarter" idx="10"/>
          </p:nvPr>
        </p:nvSpPr>
        <p:spPr/>
        <p:txBody>
          <a:bodyPr/>
          <a:lstStyle/>
          <a:p>
            <a:r>
              <a:rPr lang="en-US"/>
              <a:t>Spinal Injuries Association</a:t>
            </a:r>
            <a:endParaRPr lang="en-US" dirty="0"/>
          </a:p>
        </p:txBody>
      </p:sp>
      <p:sp>
        <p:nvSpPr>
          <p:cNvPr id="15" name="Title 6"/>
          <p:cNvSpPr>
            <a:spLocks noGrp="1"/>
          </p:cNvSpPr>
          <p:nvPr>
            <p:ph type="title" hasCustomPrompt="1"/>
          </p:nvPr>
        </p:nvSpPr>
        <p:spPr>
          <a:xfrm>
            <a:off x="423554" y="511456"/>
            <a:ext cx="9492201" cy="457264"/>
          </a:xfrm>
        </p:spPr>
        <p:txBody>
          <a:bodyPr lIns="0" tIns="0" rIns="0" bIns="0">
            <a:normAutofit/>
          </a:bodyPr>
          <a:lstStyle>
            <a:lvl1pPr algn="l">
              <a:defRPr sz="2800">
                <a:solidFill>
                  <a:srgbClr val="00437A"/>
                </a:solidFill>
                <a:latin typeface="SIA Brush Font" pitchFamily="2" charset="0"/>
                <a:cs typeface="SIA Brush Font" pitchFamily="2" charset="0"/>
              </a:defRPr>
            </a:lvl1pPr>
          </a:lstStyle>
          <a:p>
            <a:r>
              <a:rPr lang="en-GB" dirty="0"/>
              <a:t>Slide title here</a:t>
            </a:r>
            <a:endParaRPr lang="en-US" dirty="0"/>
          </a:p>
        </p:txBody>
      </p:sp>
    </p:spTree>
    <p:extLst>
      <p:ext uri="{BB962C8B-B14F-4D97-AF65-F5344CB8AC3E}">
        <p14:creationId xmlns:p14="http://schemas.microsoft.com/office/powerpoint/2010/main" val="448941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26800" y="255600"/>
            <a:ext cx="7552800" cy="4608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226800" y="1749600"/>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749600"/>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6"/>
          <p:cNvSpPr>
            <a:spLocks noGrp="1"/>
          </p:cNvSpPr>
          <p:nvPr>
            <p:ph type="body" sz="quarter" idx="10" hasCustomPrompt="1"/>
          </p:nvPr>
        </p:nvSpPr>
        <p:spPr>
          <a:xfrm>
            <a:off x="226800" y="1131362"/>
            <a:ext cx="7359333" cy="443442"/>
          </a:xfrm>
          <a:prstGeom prst="rect">
            <a:avLst/>
          </a:prstGeom>
        </p:spPr>
        <p:txBody>
          <a:bodyPr/>
          <a:lstStyle>
            <a:lvl1pPr marL="0" indent="0">
              <a:buNone/>
              <a:defRPr sz="2400" baseline="0">
                <a:solidFill>
                  <a:srgbClr val="1961AC"/>
                </a:solidFill>
              </a:defRPr>
            </a:lvl1pPr>
          </a:lstStyle>
          <a:p>
            <a:pPr lvl="0"/>
            <a:r>
              <a:rPr lang="en-US" dirty="0"/>
              <a:t>Click to edit Master header style</a:t>
            </a:r>
          </a:p>
        </p:txBody>
      </p:sp>
    </p:spTree>
    <p:extLst>
      <p:ext uri="{BB962C8B-B14F-4D97-AF65-F5344CB8AC3E}">
        <p14:creationId xmlns:p14="http://schemas.microsoft.com/office/powerpoint/2010/main" val="22052107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6800" y="255600"/>
            <a:ext cx="7552800" cy="460800"/>
          </a:xfrm>
          <a:prstGeom prst="rect">
            <a:avLst/>
          </a:prstGeom>
        </p:spPr>
        <p:txBody>
          <a:bodyPr/>
          <a:lstStyle>
            <a:lvl1pPr>
              <a:defRPr sz="2800"/>
            </a:lvl1pPr>
          </a:lstStyle>
          <a:p>
            <a:r>
              <a:rPr lang="en-US"/>
              <a:t>Click to edit Master title style</a:t>
            </a:r>
            <a:endParaRPr lang="en-US" dirty="0"/>
          </a:p>
        </p:txBody>
      </p:sp>
      <p:sp>
        <p:nvSpPr>
          <p:cNvPr id="3" name="Content Placeholder 2"/>
          <p:cNvSpPr>
            <a:spLocks noGrp="1"/>
          </p:cNvSpPr>
          <p:nvPr>
            <p:ph idx="1"/>
          </p:nvPr>
        </p:nvSpPr>
        <p:spPr>
          <a:xfrm>
            <a:off x="226800" y="1749424"/>
            <a:ext cx="10515600" cy="4351338"/>
          </a:xfrm>
          <a:prstGeom prst="rect">
            <a:avLst/>
          </a:prstGeom>
        </p:spPr>
        <p:txBody>
          <a:bodyPr/>
          <a:lstStyle>
            <a:lvl1pPr>
              <a:defRPr sz="2000">
                <a:solidFill>
                  <a:srgbClr val="003770"/>
                </a:solidFill>
                <a:latin typeface="Helvetica Neue Medium"/>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6"/>
          <p:cNvSpPr>
            <a:spLocks noGrp="1"/>
          </p:cNvSpPr>
          <p:nvPr>
            <p:ph type="body" sz="quarter" idx="10" hasCustomPrompt="1"/>
          </p:nvPr>
        </p:nvSpPr>
        <p:spPr>
          <a:xfrm>
            <a:off x="226800" y="1131362"/>
            <a:ext cx="7359333" cy="443442"/>
          </a:xfrm>
          <a:prstGeom prst="rect">
            <a:avLst/>
          </a:prstGeom>
        </p:spPr>
        <p:txBody>
          <a:bodyPr/>
          <a:lstStyle>
            <a:lvl1pPr marL="0" indent="0">
              <a:buNone/>
              <a:defRPr sz="2400" baseline="0">
                <a:solidFill>
                  <a:srgbClr val="1961AC"/>
                </a:solidFill>
              </a:defRPr>
            </a:lvl1pPr>
          </a:lstStyle>
          <a:p>
            <a:pPr lvl="0"/>
            <a:r>
              <a:rPr lang="en-US" dirty="0"/>
              <a:t>Click to edit Master header style</a:t>
            </a:r>
          </a:p>
        </p:txBody>
      </p:sp>
    </p:spTree>
    <p:extLst>
      <p:ext uri="{BB962C8B-B14F-4D97-AF65-F5344CB8AC3E}">
        <p14:creationId xmlns:p14="http://schemas.microsoft.com/office/powerpoint/2010/main" val="27645116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Academy Pink">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Subtitle 2"/>
          <p:cNvSpPr>
            <a:spLocks noGrp="1"/>
          </p:cNvSpPr>
          <p:nvPr>
            <p:ph type="subTitle" idx="1" hasCustomPrompt="1"/>
          </p:nvPr>
        </p:nvSpPr>
        <p:spPr>
          <a:xfrm>
            <a:off x="0" y="5570627"/>
            <a:ext cx="12192000" cy="604399"/>
          </a:xfrm>
        </p:spPr>
        <p:txBody>
          <a:bodyPr lIns="0" tIns="0" rIns="0" bIns="0">
            <a:normAutofit/>
          </a:bodyPr>
          <a:lstStyle>
            <a:lvl1pPr marL="0" indent="0" algn="ctr">
              <a:buNone/>
              <a:defRPr sz="1200" baseline="0">
                <a:solidFill>
                  <a:schemeClr val="bg1"/>
                </a:solidFil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Presented by: A Test</a:t>
            </a:r>
            <a:br>
              <a:rPr lang="en-GB" dirty="0"/>
            </a:br>
            <a:r>
              <a:rPr lang="en-GB" dirty="0"/>
              <a:t>Date: 19 June 2017</a:t>
            </a:r>
            <a:endParaRPr lang="en-US" dirty="0"/>
          </a:p>
        </p:txBody>
      </p:sp>
      <p:sp>
        <p:nvSpPr>
          <p:cNvPr id="8" name="Title 3"/>
          <p:cNvSpPr>
            <a:spLocks noGrp="1"/>
          </p:cNvSpPr>
          <p:nvPr>
            <p:ph type="title" hasCustomPrompt="1"/>
          </p:nvPr>
        </p:nvSpPr>
        <p:spPr>
          <a:xfrm>
            <a:off x="0" y="4240108"/>
            <a:ext cx="12192000" cy="1143000"/>
          </a:xfrm>
        </p:spPr>
        <p:txBody>
          <a:bodyPr lIns="0" tIns="0" rIns="0" bIns="0">
            <a:normAutofit/>
          </a:bodyPr>
          <a:lstStyle>
            <a:lvl1pPr>
              <a:defRPr sz="2800" baseline="0">
                <a:solidFill>
                  <a:srgbClr val="00437A"/>
                </a:solidFill>
                <a:latin typeface="Modern Brush"/>
                <a:cs typeface="Modern Brush"/>
              </a:defRPr>
            </a:lvl1pPr>
          </a:lstStyle>
          <a:p>
            <a:r>
              <a:rPr lang="en-GB" dirty="0"/>
              <a:t>presentation title here</a:t>
            </a:r>
            <a:endParaRPr lang="en-US" dirty="0"/>
          </a:p>
        </p:txBody>
      </p:sp>
    </p:spTree>
    <p:extLst>
      <p:ext uri="{BB962C8B-B14F-4D97-AF65-F5344CB8AC3E}">
        <p14:creationId xmlns:p14="http://schemas.microsoft.com/office/powerpoint/2010/main" val="11534148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pic>
        <p:nvPicPr>
          <p:cNvPr id="81" name="image.jpeg" descr="image.jpeg"/>
          <p:cNvPicPr>
            <a:picLocks noChangeAspect="1"/>
          </p:cNvPicPr>
          <p:nvPr/>
        </p:nvPicPr>
        <p:blipFill>
          <a:blip r:embed="rId2">
            <a:extLst/>
          </a:blip>
          <a:stretch>
            <a:fillRect/>
          </a:stretch>
        </p:blipFill>
        <p:spPr>
          <a:xfrm>
            <a:off x="9647767" y="188912"/>
            <a:ext cx="2305051" cy="1189038"/>
          </a:xfrm>
          <a:prstGeom prst="rect">
            <a:avLst/>
          </a:prstGeom>
          <a:ln w="12700">
            <a:miter lim="400000"/>
          </a:ln>
        </p:spPr>
      </p:pic>
      <p:pic>
        <p:nvPicPr>
          <p:cNvPr id="82" name="image.png" descr="image.png"/>
          <p:cNvPicPr>
            <a:picLocks noChangeAspect="1"/>
          </p:cNvPicPr>
          <p:nvPr/>
        </p:nvPicPr>
        <p:blipFill>
          <a:blip r:embed="rId3">
            <a:extLst/>
          </a:blip>
          <a:stretch>
            <a:fillRect/>
          </a:stretch>
        </p:blipFill>
        <p:spPr>
          <a:xfrm>
            <a:off x="0" y="5864226"/>
            <a:ext cx="12192000" cy="981075"/>
          </a:xfrm>
          <a:prstGeom prst="rect">
            <a:avLst/>
          </a:prstGeom>
          <a:ln w="12700">
            <a:miter lim="400000"/>
          </a:ln>
        </p:spPr>
      </p:pic>
      <p:pic>
        <p:nvPicPr>
          <p:cNvPr id="83" name="image.png" descr="image.png"/>
          <p:cNvPicPr>
            <a:picLocks noChangeAspect="1"/>
          </p:cNvPicPr>
          <p:nvPr/>
        </p:nvPicPr>
        <p:blipFill>
          <a:blip r:embed="rId4">
            <a:extLst/>
          </a:blip>
          <a:stretch>
            <a:fillRect/>
          </a:stretch>
        </p:blipFill>
        <p:spPr>
          <a:xfrm>
            <a:off x="0" y="5013325"/>
            <a:ext cx="12192000" cy="1931988"/>
          </a:xfrm>
          <a:prstGeom prst="rect">
            <a:avLst/>
          </a:prstGeom>
          <a:ln w="12700">
            <a:miter lim="400000"/>
          </a:ln>
        </p:spPr>
      </p:pic>
      <p:sp>
        <p:nvSpPr>
          <p:cNvPr id="8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964226946"/>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Divider Dark Blu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0"/>
            <a:ext cx="12179300" cy="6858000"/>
          </a:xfrm>
          <a:prstGeom prst="rect">
            <a:avLst/>
          </a:prstGeom>
        </p:spPr>
      </p:pic>
      <p:sp>
        <p:nvSpPr>
          <p:cNvPr id="2" name="Title 1"/>
          <p:cNvSpPr>
            <a:spLocks noGrp="1"/>
          </p:cNvSpPr>
          <p:nvPr>
            <p:ph type="title" hasCustomPrompt="1"/>
          </p:nvPr>
        </p:nvSpPr>
        <p:spPr>
          <a:xfrm>
            <a:off x="1" y="2966147"/>
            <a:ext cx="12179299" cy="1143000"/>
          </a:xfrm>
        </p:spPr>
        <p:txBody>
          <a:bodyPr>
            <a:normAutofit/>
          </a:bodyPr>
          <a:lstStyle>
            <a:lvl1pPr>
              <a:defRPr sz="2800" baseline="0">
                <a:solidFill>
                  <a:srgbClr val="FFFFFF"/>
                </a:solidFill>
                <a:latin typeface="Modern Brush"/>
                <a:cs typeface="Modern Brush"/>
              </a:defRPr>
            </a:lvl1pPr>
          </a:lstStyle>
          <a:p>
            <a:r>
              <a:rPr lang="en-GB" dirty="0"/>
              <a:t>Divider page title</a:t>
            </a:r>
            <a:endParaRPr lang="en-US" dirty="0"/>
          </a:p>
        </p:txBody>
      </p:sp>
    </p:spTree>
    <p:extLst>
      <p:ext uri="{BB962C8B-B14F-4D97-AF65-F5344CB8AC3E}">
        <p14:creationId xmlns:p14="http://schemas.microsoft.com/office/powerpoint/2010/main" val="2232551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Dark Blue blank">
    <p:spTree>
      <p:nvGrpSpPr>
        <p:cNvPr id="1" name=""/>
        <p:cNvGrpSpPr/>
        <p:nvPr/>
      </p:nvGrpSpPr>
      <p:grpSpPr>
        <a:xfrm>
          <a:off x="0" y="0"/>
          <a:ext cx="0" cy="0"/>
          <a:chOff x="0" y="0"/>
          <a:chExt cx="0" cy="0"/>
        </a:xfrm>
      </p:grpSpPr>
      <p:pic>
        <p:nvPicPr>
          <p:cNvPr id="4" name="Picture 3" descr="SIA_Cover_Divider_DB_no_logo.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0"/>
            <a:ext cx="12179300" cy="6858000"/>
          </a:xfrm>
          <a:prstGeom prst="rect">
            <a:avLst/>
          </a:prstGeom>
        </p:spPr>
      </p:pic>
    </p:spTree>
    <p:extLst>
      <p:ext uri="{BB962C8B-B14F-4D97-AF65-F5344CB8AC3E}">
        <p14:creationId xmlns:p14="http://schemas.microsoft.com/office/powerpoint/2010/main" val="376129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Light Blu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0"/>
            <a:ext cx="12179300" cy="6858000"/>
          </a:xfrm>
          <a:prstGeom prst="rect">
            <a:avLst/>
          </a:prstGeom>
        </p:spPr>
      </p:pic>
      <p:sp>
        <p:nvSpPr>
          <p:cNvPr id="6" name="Title 1"/>
          <p:cNvSpPr>
            <a:spLocks noGrp="1"/>
          </p:cNvSpPr>
          <p:nvPr>
            <p:ph type="title" hasCustomPrompt="1"/>
          </p:nvPr>
        </p:nvSpPr>
        <p:spPr>
          <a:xfrm>
            <a:off x="1" y="2966147"/>
            <a:ext cx="12179299" cy="1143000"/>
          </a:xfrm>
        </p:spPr>
        <p:txBody>
          <a:bodyPr>
            <a:normAutofit/>
          </a:bodyPr>
          <a:lstStyle>
            <a:lvl1pPr>
              <a:defRPr sz="2800" baseline="0">
                <a:solidFill>
                  <a:srgbClr val="FFFFFF"/>
                </a:solidFill>
                <a:latin typeface="Modern Brush"/>
                <a:cs typeface="Modern Brush"/>
              </a:defRPr>
            </a:lvl1pPr>
          </a:lstStyle>
          <a:p>
            <a:r>
              <a:rPr lang="en-GB" dirty="0"/>
              <a:t>Divider page title</a:t>
            </a:r>
            <a:endParaRPr lang="en-US" dirty="0"/>
          </a:p>
        </p:txBody>
      </p:sp>
    </p:spTree>
    <p:extLst>
      <p:ext uri="{BB962C8B-B14F-4D97-AF65-F5344CB8AC3E}">
        <p14:creationId xmlns:p14="http://schemas.microsoft.com/office/powerpoint/2010/main" val="3535497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Light Blue blank">
    <p:spTree>
      <p:nvGrpSpPr>
        <p:cNvPr id="1" name=""/>
        <p:cNvGrpSpPr/>
        <p:nvPr/>
      </p:nvGrpSpPr>
      <p:grpSpPr>
        <a:xfrm>
          <a:off x="0" y="0"/>
          <a:ext cx="0" cy="0"/>
          <a:chOff x="0" y="0"/>
          <a:chExt cx="0" cy="0"/>
        </a:xfrm>
      </p:grpSpPr>
      <p:pic>
        <p:nvPicPr>
          <p:cNvPr id="4" name="Picture 3" descr="SIA_Cover_Divider_LB_no_logo.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0"/>
            <a:ext cx="12179300" cy="6858000"/>
          </a:xfrm>
          <a:prstGeom prst="rect">
            <a:avLst/>
          </a:prstGeom>
        </p:spPr>
      </p:pic>
    </p:spTree>
    <p:extLst>
      <p:ext uri="{BB962C8B-B14F-4D97-AF65-F5344CB8AC3E}">
        <p14:creationId xmlns:p14="http://schemas.microsoft.com/office/powerpoint/2010/main" val="1184264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Red">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0"/>
            <a:ext cx="12179300" cy="6858000"/>
          </a:xfrm>
          <a:prstGeom prst="rect">
            <a:avLst/>
          </a:prstGeom>
        </p:spPr>
      </p:pic>
      <p:sp>
        <p:nvSpPr>
          <p:cNvPr id="6" name="Title 1"/>
          <p:cNvSpPr>
            <a:spLocks noGrp="1"/>
          </p:cNvSpPr>
          <p:nvPr>
            <p:ph type="title" hasCustomPrompt="1"/>
          </p:nvPr>
        </p:nvSpPr>
        <p:spPr>
          <a:xfrm>
            <a:off x="1" y="2966147"/>
            <a:ext cx="12179299" cy="1143000"/>
          </a:xfrm>
        </p:spPr>
        <p:txBody>
          <a:bodyPr>
            <a:normAutofit/>
          </a:bodyPr>
          <a:lstStyle>
            <a:lvl1pPr>
              <a:defRPr sz="2800" baseline="0">
                <a:solidFill>
                  <a:srgbClr val="FFFFFF"/>
                </a:solidFill>
                <a:latin typeface="Modern Brush"/>
                <a:cs typeface="Modern Brush"/>
              </a:defRPr>
            </a:lvl1pPr>
          </a:lstStyle>
          <a:p>
            <a:r>
              <a:rPr lang="en-GB" dirty="0"/>
              <a:t>Divider page title</a:t>
            </a:r>
            <a:endParaRPr lang="en-US" dirty="0"/>
          </a:p>
        </p:txBody>
      </p:sp>
    </p:spTree>
    <p:extLst>
      <p:ext uri="{BB962C8B-B14F-4D97-AF65-F5344CB8AC3E}">
        <p14:creationId xmlns:p14="http://schemas.microsoft.com/office/powerpoint/2010/main" val="17552627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vider Red blank">
    <p:spTree>
      <p:nvGrpSpPr>
        <p:cNvPr id="1" name=""/>
        <p:cNvGrpSpPr/>
        <p:nvPr/>
      </p:nvGrpSpPr>
      <p:grpSpPr>
        <a:xfrm>
          <a:off x="0" y="0"/>
          <a:ext cx="0" cy="0"/>
          <a:chOff x="0" y="0"/>
          <a:chExt cx="0" cy="0"/>
        </a:xfrm>
      </p:grpSpPr>
      <p:pic>
        <p:nvPicPr>
          <p:cNvPr id="4" name="Picture 3" descr="SIA_Cover_Divider_R_no_logo.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0"/>
            <a:ext cx="12179300" cy="6858000"/>
          </a:xfrm>
          <a:prstGeom prst="rect">
            <a:avLst/>
          </a:prstGeom>
        </p:spPr>
      </p:pic>
    </p:spTree>
    <p:extLst>
      <p:ext uri="{BB962C8B-B14F-4D97-AF65-F5344CB8AC3E}">
        <p14:creationId xmlns:p14="http://schemas.microsoft.com/office/powerpoint/2010/main" val="31346186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Pink">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0"/>
            <a:ext cx="12179300" cy="6858000"/>
          </a:xfrm>
          <a:prstGeom prst="rect">
            <a:avLst/>
          </a:prstGeom>
        </p:spPr>
      </p:pic>
      <p:sp>
        <p:nvSpPr>
          <p:cNvPr id="7" name="Title 5"/>
          <p:cNvSpPr>
            <a:spLocks noGrp="1"/>
          </p:cNvSpPr>
          <p:nvPr>
            <p:ph type="title" hasCustomPrompt="1"/>
          </p:nvPr>
        </p:nvSpPr>
        <p:spPr>
          <a:xfrm>
            <a:off x="1" y="2966147"/>
            <a:ext cx="12179299" cy="1143000"/>
          </a:xfrm>
        </p:spPr>
        <p:txBody>
          <a:bodyPr>
            <a:normAutofit/>
          </a:bodyPr>
          <a:lstStyle>
            <a:lvl1pPr>
              <a:defRPr sz="2800">
                <a:solidFill>
                  <a:schemeClr val="bg1"/>
                </a:solidFill>
                <a:latin typeface="Modern Brush"/>
                <a:cs typeface="Modern Brush"/>
              </a:defRPr>
            </a:lvl1pPr>
          </a:lstStyle>
          <a:p>
            <a:r>
              <a:rPr lang="en-GB" dirty="0"/>
              <a:t>Divider page title</a:t>
            </a:r>
            <a:endParaRPr lang="en-US" dirty="0"/>
          </a:p>
        </p:txBody>
      </p:sp>
    </p:spTree>
    <p:extLst>
      <p:ext uri="{BB962C8B-B14F-4D97-AF65-F5344CB8AC3E}">
        <p14:creationId xmlns:p14="http://schemas.microsoft.com/office/powerpoint/2010/main" val="15932199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Footer Placeholder 4"/>
          <p:cNvSpPr>
            <a:spLocks noGrp="1"/>
          </p:cNvSpPr>
          <p:nvPr>
            <p:ph type="ftr" sz="quarter" idx="3"/>
          </p:nvPr>
        </p:nvSpPr>
        <p:spPr>
          <a:xfrm>
            <a:off x="423552" y="6466919"/>
            <a:ext cx="3860800" cy="262623"/>
          </a:xfrm>
          <a:prstGeom prst="rect">
            <a:avLst/>
          </a:prstGeom>
        </p:spPr>
        <p:txBody>
          <a:bodyPr vert="horz" lIns="0" tIns="0" rIns="0" bIns="0" rtlCol="0" anchor="ctr"/>
          <a:lstStyle>
            <a:lvl1pPr algn="l">
              <a:defRPr sz="950">
                <a:solidFill>
                  <a:schemeClr val="tx1">
                    <a:tint val="75000"/>
                  </a:schemeClr>
                </a:solidFill>
              </a:defRPr>
            </a:lvl1pPr>
          </a:lstStyle>
          <a:p>
            <a:r>
              <a:rPr lang="en-US" dirty="0"/>
              <a:t>Spinal Injuries Association</a:t>
            </a:r>
          </a:p>
        </p:txBody>
      </p:sp>
    </p:spTree>
    <p:extLst>
      <p:ext uri="{BB962C8B-B14F-4D97-AF65-F5344CB8AC3E}">
        <p14:creationId xmlns:p14="http://schemas.microsoft.com/office/powerpoint/2010/main" val="6138090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dt="0"/>
  <p:txStyles>
    <p:titleStyle>
      <a:lvl1pPr algn="ctr" defTabSz="457189" rtl="0" eaLnBrk="1" latinLnBrk="0" hangingPunct="1">
        <a:spcBef>
          <a:spcPct val="0"/>
        </a:spcBef>
        <a:buNone/>
        <a:defRPr sz="4400" kern="1200">
          <a:solidFill>
            <a:schemeClr val="tx1"/>
          </a:solidFill>
          <a:latin typeface="+mj-lt"/>
          <a:ea typeface="+mj-ea"/>
          <a:cs typeface="+mj-cs"/>
        </a:defRPr>
      </a:lvl1pPr>
    </p:titleStyle>
    <p:bodyStyle>
      <a:lvl1pPr marL="342892" indent="-342892" algn="l" defTabSz="457189" rtl="0" eaLnBrk="1" latinLnBrk="0" hangingPunct="1">
        <a:spcBef>
          <a:spcPct val="20000"/>
        </a:spcBef>
        <a:buFont typeface="Arial"/>
        <a:buChar char="•"/>
        <a:defRPr sz="3200" kern="1200">
          <a:solidFill>
            <a:schemeClr val="tx1"/>
          </a:solidFill>
          <a:latin typeface="+mn-lt"/>
          <a:ea typeface="+mn-ea"/>
          <a:cs typeface="+mn-cs"/>
        </a:defRPr>
      </a:lvl1pPr>
      <a:lvl2pPr marL="742931" indent="-285743" algn="l" defTabSz="457189" rtl="0" eaLnBrk="1" latinLnBrk="0" hangingPunct="1">
        <a:spcBef>
          <a:spcPct val="20000"/>
        </a:spcBef>
        <a:buFont typeface="Arial"/>
        <a:buChar char="–"/>
        <a:defRPr sz="2800" kern="1200">
          <a:solidFill>
            <a:schemeClr val="tx1"/>
          </a:solidFill>
          <a:latin typeface="+mn-lt"/>
          <a:ea typeface="+mn-ea"/>
          <a:cs typeface="+mn-cs"/>
        </a:defRPr>
      </a:lvl2pPr>
      <a:lvl3pPr marL="1142972" indent="-228594" algn="l" defTabSz="457189" rtl="0" eaLnBrk="1" latinLnBrk="0" hangingPunct="1">
        <a:spcBef>
          <a:spcPct val="20000"/>
        </a:spcBef>
        <a:buFont typeface="Arial"/>
        <a:buChar char="•"/>
        <a:defRPr sz="2400" kern="1200">
          <a:solidFill>
            <a:schemeClr val="tx1"/>
          </a:solidFill>
          <a:latin typeface="+mn-lt"/>
          <a:ea typeface="+mn-ea"/>
          <a:cs typeface="+mn-cs"/>
        </a:defRPr>
      </a:lvl3pPr>
      <a:lvl4pPr marL="1600160" indent="-228594" algn="l" defTabSz="457189" rtl="0" eaLnBrk="1" latinLnBrk="0" hangingPunct="1">
        <a:spcBef>
          <a:spcPct val="20000"/>
        </a:spcBef>
        <a:buFont typeface="Arial"/>
        <a:buChar char="–"/>
        <a:defRPr sz="2000" kern="1200">
          <a:solidFill>
            <a:schemeClr val="tx1"/>
          </a:solidFill>
          <a:latin typeface="+mn-lt"/>
          <a:ea typeface="+mn-ea"/>
          <a:cs typeface="+mn-cs"/>
        </a:defRPr>
      </a:lvl4pPr>
      <a:lvl5pPr marL="2057348" indent="-228594" algn="l" defTabSz="457189" rtl="0" eaLnBrk="1" latinLnBrk="0" hangingPunct="1">
        <a:spcBef>
          <a:spcPct val="20000"/>
        </a:spcBef>
        <a:buFont typeface="Arial"/>
        <a:buChar char="»"/>
        <a:defRPr sz="2000" kern="1200">
          <a:solidFill>
            <a:schemeClr val="tx1"/>
          </a:solidFill>
          <a:latin typeface="+mn-lt"/>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5"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8"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2"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p:cNvSpPr>
            <a:spLocks noGrp="1"/>
          </p:cNvSpPr>
          <p:nvPr>
            <p:ph type="ftr" sz="quarter" idx="3"/>
          </p:nvPr>
        </p:nvSpPr>
        <p:spPr>
          <a:xfrm>
            <a:off x="423552" y="6466918"/>
            <a:ext cx="3860800" cy="262623"/>
          </a:xfrm>
          <a:prstGeom prst="rect">
            <a:avLst/>
          </a:prstGeom>
        </p:spPr>
        <p:txBody>
          <a:bodyPr vert="horz" lIns="0" tIns="0" rIns="0" bIns="0" rtlCol="0" anchor="ctr"/>
          <a:lstStyle>
            <a:lvl1pPr algn="l">
              <a:defRPr sz="950">
                <a:solidFill>
                  <a:schemeClr val="tx1">
                    <a:tint val="75000"/>
                  </a:schemeClr>
                </a:solidFill>
              </a:defRPr>
            </a:lvl1pPr>
          </a:lstStyle>
          <a:p>
            <a:r>
              <a:rPr lang="en-US" dirty="0"/>
              <a:t>Spinal Injuries Association</a:t>
            </a:r>
          </a:p>
        </p:txBody>
      </p:sp>
    </p:spTree>
    <p:extLst>
      <p:ext uri="{BB962C8B-B14F-4D97-AF65-F5344CB8AC3E}">
        <p14:creationId xmlns:p14="http://schemas.microsoft.com/office/powerpoint/2010/main" val="2823144454"/>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image" Target="../media/image28.jpeg"/><Relationship Id="rId7" Type="http://schemas.openxmlformats.org/officeDocument/2006/relationships/image" Target="../media/image32.jpe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 Id="rId9" Type="http://schemas.openxmlformats.org/officeDocument/2006/relationships/image" Target="../media/image34.jpeg"/></Relationships>
</file>

<file path=ppt/slides/_rels/slide1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12.xml"/><Relationship Id="rId4" Type="http://schemas.openxmlformats.org/officeDocument/2006/relationships/image" Target="../media/image37.jpeg"/></Relationships>
</file>

<file path=ppt/slides/_rels/slide1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9.xml"/><Relationship Id="rId1" Type="http://schemas.openxmlformats.org/officeDocument/2006/relationships/slideLayout" Target="../slideLayouts/slideLayout17.xml"/><Relationship Id="rId5" Type="http://schemas.openxmlformats.org/officeDocument/2006/relationships/image" Target="../media/image40.jpeg"/><Relationship Id="rId4" Type="http://schemas.openxmlformats.org/officeDocument/2006/relationships/image" Target="../media/image39.jpeg"/></Relationships>
</file>

<file path=ppt/slides/_rels/slide1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5.xml"/><Relationship Id="rId1" Type="http://schemas.openxmlformats.org/officeDocument/2006/relationships/slideLayout" Target="../slideLayouts/slideLayout17.xml"/><Relationship Id="rId5" Type="http://schemas.openxmlformats.org/officeDocument/2006/relationships/image" Target="../media/image47.png"/><Relationship Id="rId4" Type="http://schemas.openxmlformats.org/officeDocument/2006/relationships/image" Target="../media/image46.png"/></Relationships>
</file>

<file path=ppt/slides/_rels/slide2.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4.jpeg"/><Relationship Id="rId2" Type="http://schemas.openxmlformats.org/officeDocument/2006/relationships/notesSlide" Target="../notesSlides/notesSlide4.xml"/><Relationship Id="rId1" Type="http://schemas.openxmlformats.org/officeDocument/2006/relationships/slideLayout" Target="../slideLayouts/slideLayout17.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chart" Target="../charts/char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7.xml"/><Relationship Id="rId1" Type="http://schemas.openxmlformats.org/officeDocument/2006/relationships/vmlDrawing" Target="../drawings/vmlDrawing1.vml"/><Relationship Id="rId5" Type="http://schemas.openxmlformats.org/officeDocument/2006/relationships/image" Target="../media/image25.e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1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17.xml"/><Relationship Id="rId4" Type="http://schemas.openxmlformats.org/officeDocument/2006/relationships/image" Target="../media/image2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a:xfrm>
            <a:off x="486834" y="6458647"/>
            <a:ext cx="12179299" cy="1143000"/>
          </a:xfrm>
        </p:spPr>
        <p:txBody>
          <a:bodyPr>
            <a:normAutofit/>
          </a:bodyPr>
          <a:lstStyle/>
          <a:p>
            <a:r>
              <a:rPr lang="en-GB" sz="3730" b="1" dirty="0">
                <a:latin typeface="SIA Brush Font" pitchFamily="2" charset="0"/>
              </a:rPr>
              <a:t>Spinal Injuries Association Services</a:t>
            </a:r>
          </a:p>
        </p:txBody>
      </p:sp>
    </p:spTree>
    <p:extLst>
      <p:ext uri="{BB962C8B-B14F-4D97-AF65-F5344CB8AC3E}">
        <p14:creationId xmlns:p14="http://schemas.microsoft.com/office/powerpoint/2010/main" val="956431734"/>
      </p:ext>
    </p:extLst>
  </p:cSld>
  <p:clrMapOvr>
    <a:masterClrMapping/>
  </p:clrMapOvr>
  <p:transition>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7" name="image.jpeg" descr="image.jpe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85057" y="3629819"/>
            <a:ext cx="2419350" cy="300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168" name="10239392_IMG_0233.JPG" descr="10239392_IMG_0233.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760296" y="764704"/>
            <a:ext cx="2592288" cy="2330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169" name="imagesSAU59XJY.jpg" descr="imagesSAU59XJY.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595757" y="615924"/>
            <a:ext cx="3176950" cy="1922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170" name="international law.jpg" descr="international law.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634644" y="3629819"/>
            <a:ext cx="2934342" cy="2148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171" name="image.jpeg" descr="image.jpe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091500" y="2541674"/>
            <a:ext cx="3956050" cy="231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172" name="image.jpeg" descr="image.jpe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230314" y="399256"/>
            <a:ext cx="2128837" cy="285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3" name="Picture 2"/>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4598411" y="5013176"/>
            <a:ext cx="3295501" cy="169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9204425"/>
      </p:ext>
    </p:extLst>
  </p:cSld>
  <p:clrMapOvr>
    <a:masterClrMapping/>
  </p:clrMapOvr>
  <p:transition spd="slow">
    <p:dissolve/>
  </p:transition>
  <p:timing>
    <p:tnLst>
      <p:par>
        <p:cTn id="1" dur="indefinite" restart="never" fill="hold"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172"/>
                                        </p:tgtEl>
                                        <p:attrNameLst>
                                          <p:attrName>style.visibility</p:attrName>
                                        </p:attrNameLst>
                                      </p:cBhvr>
                                      <p:to>
                                        <p:strVal val="visible"/>
                                      </p:to>
                                    </p:set>
                                    <p:animEffect transition="in" filter="circle(in)">
                                      <p:cBhvr>
                                        <p:cTn id="7" dur="2000"/>
                                        <p:tgtEl>
                                          <p:spTgt spid="17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nodeType="clickEffect">
                                  <p:stCondLst>
                                    <p:cond delay="0"/>
                                  </p:stCondLst>
                                  <p:childTnLst>
                                    <p:set>
                                      <p:cBhvr>
                                        <p:cTn id="11" dur="1" fill="hold">
                                          <p:stCondLst>
                                            <p:cond delay="0"/>
                                          </p:stCondLst>
                                        </p:cTn>
                                        <p:tgtEl>
                                          <p:spTgt spid="169"/>
                                        </p:tgtEl>
                                        <p:attrNameLst>
                                          <p:attrName>style.visibility</p:attrName>
                                        </p:attrNameLst>
                                      </p:cBhvr>
                                      <p:to>
                                        <p:strVal val="visible"/>
                                      </p:to>
                                    </p:set>
                                    <p:animEffect transition="in" filter="circle(in)">
                                      <p:cBhvr>
                                        <p:cTn id="12" dur="2000"/>
                                        <p:tgtEl>
                                          <p:spTgt spid="16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6" presetClass="entr" presetSubtype="16" fill="hold" nodeType="clickEffect">
                                  <p:stCondLst>
                                    <p:cond delay="0"/>
                                  </p:stCondLst>
                                  <p:childTnLst>
                                    <p:set>
                                      <p:cBhvr>
                                        <p:cTn id="16" dur="1" fill="hold">
                                          <p:stCondLst>
                                            <p:cond delay="0"/>
                                          </p:stCondLst>
                                        </p:cTn>
                                        <p:tgtEl>
                                          <p:spTgt spid="167"/>
                                        </p:tgtEl>
                                        <p:attrNameLst>
                                          <p:attrName>style.visibility</p:attrName>
                                        </p:attrNameLst>
                                      </p:cBhvr>
                                      <p:to>
                                        <p:strVal val="visible"/>
                                      </p:to>
                                    </p:set>
                                    <p:animEffect transition="in" filter="circle(in)">
                                      <p:cBhvr>
                                        <p:cTn id="17" dur="2000"/>
                                        <p:tgtEl>
                                          <p:spTgt spid="16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6" presetClass="entr" presetSubtype="16"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circle(in)">
                                      <p:cBhvr>
                                        <p:cTn id="22" dur="2000"/>
                                        <p:tgtEl>
                                          <p:spTgt spid="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6" presetClass="entr" presetSubtype="16" fill="hold" nodeType="clickEffect">
                                  <p:stCondLst>
                                    <p:cond delay="0"/>
                                  </p:stCondLst>
                                  <p:childTnLst>
                                    <p:set>
                                      <p:cBhvr>
                                        <p:cTn id="26" dur="1" fill="hold">
                                          <p:stCondLst>
                                            <p:cond delay="0"/>
                                          </p:stCondLst>
                                        </p:cTn>
                                        <p:tgtEl>
                                          <p:spTgt spid="171"/>
                                        </p:tgtEl>
                                        <p:attrNameLst>
                                          <p:attrName>style.visibility</p:attrName>
                                        </p:attrNameLst>
                                      </p:cBhvr>
                                      <p:to>
                                        <p:strVal val="visible"/>
                                      </p:to>
                                    </p:set>
                                    <p:animEffect transition="in" filter="circle(in)">
                                      <p:cBhvr>
                                        <p:cTn id="27" dur="2000"/>
                                        <p:tgtEl>
                                          <p:spTgt spid="171"/>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6" presetClass="entr" presetSubtype="16" fill="hold" nodeType="clickEffect">
                                  <p:stCondLst>
                                    <p:cond delay="0"/>
                                  </p:stCondLst>
                                  <p:childTnLst>
                                    <p:set>
                                      <p:cBhvr>
                                        <p:cTn id="31" dur="1" fill="hold">
                                          <p:stCondLst>
                                            <p:cond delay="0"/>
                                          </p:stCondLst>
                                        </p:cTn>
                                        <p:tgtEl>
                                          <p:spTgt spid="168"/>
                                        </p:tgtEl>
                                        <p:attrNameLst>
                                          <p:attrName>style.visibility</p:attrName>
                                        </p:attrNameLst>
                                      </p:cBhvr>
                                      <p:to>
                                        <p:strVal val="visible"/>
                                      </p:to>
                                    </p:set>
                                    <p:animEffect transition="in" filter="circle(in)">
                                      <p:cBhvr>
                                        <p:cTn id="32" dur="2000"/>
                                        <p:tgtEl>
                                          <p:spTgt spid="168"/>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6" presetClass="entr" presetSubtype="16" fill="hold" nodeType="clickEffect">
                                  <p:stCondLst>
                                    <p:cond delay="0"/>
                                  </p:stCondLst>
                                  <p:childTnLst>
                                    <p:set>
                                      <p:cBhvr>
                                        <p:cTn id="36" dur="1" fill="hold">
                                          <p:stCondLst>
                                            <p:cond delay="0"/>
                                          </p:stCondLst>
                                        </p:cTn>
                                        <p:tgtEl>
                                          <p:spTgt spid="170"/>
                                        </p:tgtEl>
                                        <p:attrNameLst>
                                          <p:attrName>style.visibility</p:attrName>
                                        </p:attrNameLst>
                                      </p:cBhvr>
                                      <p:to>
                                        <p:strVal val="visible"/>
                                      </p:to>
                                    </p:set>
                                    <p:animEffect transition="in" filter="circle(in)">
                                      <p:cBhvr>
                                        <p:cTn id="37" dur="2000"/>
                                        <p:tgtEl>
                                          <p:spTgt spid="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95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3" name="Slide Number Placeholder 2"/>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124438A-32C1-45A7-B470-D8C239B62666}" type="slidenum">
              <a:rPr kumimoji="0" lang="en-GB" sz="1800" b="0" i="0" u="none" strike="noStrike" kern="1200" cap="none" spc="0" normalizeH="0" baseline="0" noProof="0" smtClean="0">
                <a:ln>
                  <a:noFill/>
                </a:ln>
                <a:solidFill>
                  <a:prstClr val="black"/>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a:t>
            </a:fld>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60943" y="1157372"/>
            <a:ext cx="2576885" cy="4581128"/>
          </a:xfrm>
          <a:prstGeom prst="rect">
            <a:avLst/>
          </a:prstGeom>
        </p:spPr>
      </p:pic>
      <p:pic>
        <p:nvPicPr>
          <p:cNvPr id="3074" name="C422F7AD-F18F-4E1E-92DA-212EED386BB5" descr="C422F7AD-F18F-4E1E-92DA-212EED386BB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96200" y="980728"/>
            <a:ext cx="3929319" cy="3938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jpeg" descr="image.jpe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699" y="1988840"/>
            <a:ext cx="3641188" cy="2730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Tree>
    <p:extLst>
      <p:ext uri="{BB962C8B-B14F-4D97-AF65-F5344CB8AC3E}">
        <p14:creationId xmlns:p14="http://schemas.microsoft.com/office/powerpoint/2010/main" val="4290918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074"/>
                                        </p:tgtEl>
                                        <p:attrNameLst>
                                          <p:attrName>style.visibility</p:attrName>
                                        </p:attrNameLst>
                                      </p:cBhvr>
                                      <p:to>
                                        <p:strVal val="visible"/>
                                      </p:to>
                                    </p:set>
                                    <p:animEffect transition="in" filter="circle(in)">
                                      <p:cBhvr>
                                        <p:cTn id="17"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3"/>
          <p:cNvSpPr>
            <a:spLocks noChangeArrowheads="1"/>
          </p:cNvSpPr>
          <p:nvPr/>
        </p:nvSpPr>
        <p:spPr bwMode="auto">
          <a:xfrm>
            <a:off x="4755628" y="1644943"/>
            <a:ext cx="5576887" cy="399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Font typeface="Arial" charset="0"/>
              <a:buChar char="•"/>
              <a:defRPr sz="3200">
                <a:solidFill>
                  <a:schemeClr val="tx1"/>
                </a:solidFill>
                <a:latin typeface="Calibri" pitchFamily="34" charset="0"/>
              </a:defRPr>
            </a:lvl1pPr>
            <a:lvl2pPr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457200" marR="0" lvl="1" indent="0" algn="l" defTabSz="914400" rtl="0" eaLnBrk="1" fontAlgn="base" latinLnBrk="0" hangingPunct="1">
              <a:lnSpc>
                <a:spcPct val="90000"/>
              </a:lnSpc>
              <a:spcBef>
                <a:spcPct val="0"/>
              </a:spcBef>
              <a:spcAft>
                <a:spcPts val="1800"/>
              </a:spcAft>
              <a:buClr>
                <a:srgbClr val="000066"/>
              </a:buClr>
              <a:buSzPct val="80000"/>
              <a:buFont typeface="Arial" charset="0"/>
              <a:buNone/>
              <a:tabLst/>
              <a:defRPr/>
            </a:pPr>
            <a:endParaRPr kumimoji="0" lang="en-GB" altLang="en-US" sz="2200" b="1" i="0" u="none" strike="noStrike" kern="1200" cap="none" spc="0" normalizeH="0" baseline="0" noProof="0" dirty="0">
              <a:ln>
                <a:noFill/>
              </a:ln>
              <a:solidFill>
                <a:srgbClr val="990033"/>
              </a:solidFill>
              <a:effectLst/>
              <a:uLnTx/>
              <a:uFillTx/>
              <a:latin typeface="Arial" charset="0"/>
              <a:ea typeface="+mn-ea"/>
              <a:cs typeface="+mn-cs"/>
            </a:endParaRPr>
          </a:p>
        </p:txBody>
      </p:sp>
      <p:pic>
        <p:nvPicPr>
          <p:cNvPr id="29700" name="Picture 3"/>
          <p:cNvPicPr>
            <a:picLocks noChangeAspect="1"/>
          </p:cNvPicPr>
          <p:nvPr/>
        </p:nvPicPr>
        <p:blipFill>
          <a:blip r:embed="rId3">
            <a:extLst>
              <a:ext uri="{28A0092B-C50C-407E-A947-70E740481C1C}">
                <a14:useLocalDpi xmlns:a14="http://schemas.microsoft.com/office/drawing/2010/main" val="0"/>
              </a:ext>
            </a:extLst>
          </a:blip>
          <a:srcRect l="16489" t="3966" r="46349" b="8546"/>
          <a:stretch>
            <a:fillRect/>
          </a:stretch>
        </p:blipFill>
        <p:spPr bwMode="auto">
          <a:xfrm>
            <a:off x="1703512" y="1697944"/>
            <a:ext cx="2808932" cy="3855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0" descr="Andy Healey &amp; Family"/>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04923" y="1644943"/>
            <a:ext cx="2644003" cy="3961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
          <p:cNvPicPr>
            <a:picLocks noChangeAspect="1"/>
          </p:cNvPicPr>
          <p:nvPr/>
        </p:nvPicPr>
        <p:blipFill>
          <a:blip r:embed="rId5">
            <a:extLst>
              <a:ext uri="{28A0092B-C50C-407E-A947-70E740481C1C}">
                <a14:useLocalDpi xmlns:a14="http://schemas.microsoft.com/office/drawing/2010/main" val="0"/>
              </a:ext>
            </a:extLst>
          </a:blip>
          <a:srcRect l="35568" r="22025"/>
          <a:stretch>
            <a:fillRect/>
          </a:stretch>
        </p:blipFill>
        <p:spPr bwMode="auto">
          <a:xfrm>
            <a:off x="4727848" y="1682045"/>
            <a:ext cx="2831546" cy="3923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normAutofit/>
          </a:bodyPr>
          <a:lstStyle/>
          <a:p>
            <a:r>
              <a:rPr lang="en-GB" sz="2800" dirty="0"/>
              <a:t>Who we can help</a:t>
            </a:r>
          </a:p>
        </p:txBody>
      </p:sp>
      <p:sp>
        <p:nvSpPr>
          <p:cNvPr id="7" name="Footer Placeholder 2"/>
          <p:cNvSpPr>
            <a:spLocks noGrp="1"/>
          </p:cNvSpPr>
          <p:nvPr>
            <p:ph type="ftr" sz="quarter" idx="10"/>
          </p:nvPr>
        </p:nvSpPr>
        <p:spPr>
          <a:xfrm>
            <a:off x="423552" y="6466917"/>
            <a:ext cx="3860800" cy="262623"/>
          </a:xfr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rPr>
              <a:t>Spinal Injuries Association</a:t>
            </a:r>
          </a:p>
        </p:txBody>
      </p:sp>
    </p:spTree>
    <p:extLst>
      <p:ext uri="{BB962C8B-B14F-4D97-AF65-F5344CB8AC3E}">
        <p14:creationId xmlns:p14="http://schemas.microsoft.com/office/powerpoint/2010/main" val="2081998415"/>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9700"/>
                                        </p:tgtEl>
                                        <p:attrNameLst>
                                          <p:attrName>style.visibility</p:attrName>
                                        </p:attrNameLst>
                                      </p:cBhvr>
                                      <p:to>
                                        <p:strVal val="visible"/>
                                      </p:to>
                                    </p:set>
                                    <p:anim calcmode="lin" valueType="num">
                                      <p:cBhvr additive="base">
                                        <p:cTn id="7" dur="500" fill="hold"/>
                                        <p:tgtEl>
                                          <p:spTgt spid="29700"/>
                                        </p:tgtEl>
                                        <p:attrNameLst>
                                          <p:attrName>ppt_x</p:attrName>
                                        </p:attrNameLst>
                                      </p:cBhvr>
                                      <p:tavLst>
                                        <p:tav tm="0">
                                          <p:val>
                                            <p:strVal val="#ppt_x"/>
                                          </p:val>
                                        </p:tav>
                                        <p:tav tm="100000">
                                          <p:val>
                                            <p:strVal val="#ppt_x"/>
                                          </p:val>
                                        </p:tav>
                                      </p:tavLst>
                                    </p:anim>
                                    <p:anim calcmode="lin" valueType="num">
                                      <p:cBhvr additive="base">
                                        <p:cTn id="8" dur="500" fill="hold"/>
                                        <p:tgtEl>
                                          <p:spTgt spid="2970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15880" y="1317738"/>
            <a:ext cx="3888432" cy="156966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400" b="0" i="0" u="none" strike="noStrike" kern="1200" cap="none" spc="0" normalizeH="0" baseline="0" noProof="0" dirty="0">
                <a:ln>
                  <a:noFill/>
                </a:ln>
                <a:solidFill>
                  <a:srgbClr val="00437A"/>
                </a:solidFill>
                <a:effectLst/>
                <a:uLnTx/>
                <a:uFillTx/>
                <a:latin typeface="Calibri"/>
                <a:ea typeface="+mn-ea"/>
                <a:cs typeface="+mn-cs"/>
              </a:rPr>
              <a:t>All Peer Support Officers  have SCI, so can also relate to the patient on a personal level</a:t>
            </a:r>
          </a:p>
        </p:txBody>
      </p:sp>
      <p:sp>
        <p:nvSpPr>
          <p:cNvPr id="5" name="TextBox 4"/>
          <p:cNvSpPr txBox="1"/>
          <p:nvPr/>
        </p:nvSpPr>
        <p:spPr>
          <a:xfrm>
            <a:off x="6528048" y="2913476"/>
            <a:ext cx="3744416" cy="193899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400" b="0" i="0" u="none" strike="noStrike" kern="1200" cap="none" spc="0" normalizeH="0" baseline="0" noProof="0" dirty="0">
                <a:ln>
                  <a:noFill/>
                </a:ln>
                <a:solidFill>
                  <a:srgbClr val="00437A"/>
                </a:solidFill>
                <a:effectLst/>
                <a:uLnTx/>
                <a:uFillTx/>
                <a:latin typeface="Calibri"/>
                <a:ea typeface="+mn-ea"/>
                <a:cs typeface="+mn-cs"/>
              </a:rPr>
              <a:t>Patients, their families and wider support networks can access a wide range of advice and helpful  information</a:t>
            </a:r>
          </a:p>
        </p:txBody>
      </p:sp>
      <p:sp>
        <p:nvSpPr>
          <p:cNvPr id="6" name="TextBox 5"/>
          <p:cNvSpPr txBox="1"/>
          <p:nvPr/>
        </p:nvSpPr>
        <p:spPr>
          <a:xfrm>
            <a:off x="8904312" y="4813705"/>
            <a:ext cx="2736304" cy="156966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400" b="0" i="0" u="none" strike="noStrike" kern="1200" cap="none" spc="0" normalizeH="0" baseline="0" noProof="0" dirty="0">
                <a:ln>
                  <a:noFill/>
                </a:ln>
                <a:solidFill>
                  <a:srgbClr val="00437A"/>
                </a:solidFill>
                <a:effectLst/>
                <a:uLnTx/>
                <a:uFillTx/>
                <a:latin typeface="Calibri"/>
                <a:ea typeface="+mn-ea"/>
                <a:cs typeface="+mn-cs"/>
              </a:rPr>
              <a:t>It is invaluable for people to have peer support they can trust</a:t>
            </a:r>
          </a:p>
        </p:txBody>
      </p:sp>
      <p:pic>
        <p:nvPicPr>
          <p:cNvPr id="8" name="Picture 8"/>
          <p:cNvPicPr>
            <a:picLocks noChangeAspect="1"/>
          </p:cNvPicPr>
          <p:nvPr/>
        </p:nvPicPr>
        <p:blipFill>
          <a:blip r:embed="rId3" cstate="print">
            <a:extLst>
              <a:ext uri="{28A0092B-C50C-407E-A947-70E740481C1C}">
                <a14:useLocalDpi xmlns:a14="http://schemas.microsoft.com/office/drawing/2010/main" val="0"/>
              </a:ext>
            </a:extLst>
          </a:blip>
          <a:srcRect l="25224" r="12985" b="4207"/>
          <a:stretch>
            <a:fillRect/>
          </a:stretch>
        </p:blipFill>
        <p:spPr bwMode="auto">
          <a:xfrm>
            <a:off x="695400" y="1628800"/>
            <a:ext cx="3888432" cy="4200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2"/>
          <p:cNvSpPr>
            <a:spLocks noGrp="1"/>
          </p:cNvSpPr>
          <p:nvPr>
            <p:ph type="title"/>
          </p:nvPr>
        </p:nvSpPr>
        <p:spPr/>
        <p:txBody>
          <a:bodyPr>
            <a:normAutofit/>
          </a:bodyPr>
          <a:lstStyle/>
          <a:p>
            <a:r>
              <a:rPr lang="en-GB" sz="2800" dirty="0"/>
              <a:t>We listen, we talk, we help</a:t>
            </a:r>
          </a:p>
        </p:txBody>
      </p:sp>
      <p:sp>
        <p:nvSpPr>
          <p:cNvPr id="7" name="Footer Placeholder 2"/>
          <p:cNvSpPr>
            <a:spLocks noGrp="1"/>
          </p:cNvSpPr>
          <p:nvPr>
            <p:ph type="ftr" sz="quarter" idx="10"/>
          </p:nvPr>
        </p:nvSpPr>
        <p:spPr>
          <a:xfrm>
            <a:off x="423552" y="6466917"/>
            <a:ext cx="3860800" cy="262623"/>
          </a:xfr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rPr>
              <a:t>Spinal Injuries Association</a:t>
            </a:r>
          </a:p>
        </p:txBody>
      </p:sp>
    </p:spTree>
    <p:extLst>
      <p:ext uri="{BB962C8B-B14F-4D97-AF65-F5344CB8AC3E}">
        <p14:creationId xmlns:p14="http://schemas.microsoft.com/office/powerpoint/2010/main" val="3756786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0" name="Picture 1"/>
          <p:cNvPicPr>
            <a:picLocks noChangeAspect="1"/>
          </p:cNvPicPr>
          <p:nvPr/>
        </p:nvPicPr>
        <p:blipFill>
          <a:blip r:embed="rId3">
            <a:extLst>
              <a:ext uri="{28A0092B-C50C-407E-A947-70E740481C1C}">
                <a14:useLocalDpi xmlns:a14="http://schemas.microsoft.com/office/drawing/2010/main" val="0"/>
              </a:ext>
            </a:extLst>
          </a:blip>
          <a:srcRect l="21268" r="16672"/>
          <a:stretch>
            <a:fillRect/>
          </a:stretch>
        </p:blipFill>
        <p:spPr bwMode="auto">
          <a:xfrm>
            <a:off x="695400" y="1844824"/>
            <a:ext cx="3960440" cy="382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noAutofit/>
          </a:bodyPr>
          <a:lstStyle/>
          <a:p>
            <a:r>
              <a:rPr lang="en-GB" sz="2800" dirty="0"/>
              <a:t>Referrals to Peer Support</a:t>
            </a:r>
          </a:p>
        </p:txBody>
      </p:sp>
      <p:sp>
        <p:nvSpPr>
          <p:cNvPr id="3" name="Rectangle 2"/>
          <p:cNvSpPr/>
          <p:nvPr/>
        </p:nvSpPr>
        <p:spPr>
          <a:xfrm>
            <a:off x="5159896" y="1556792"/>
            <a:ext cx="6765404" cy="4662815"/>
          </a:xfrm>
          <a:prstGeom prst="rect">
            <a:avLst/>
          </a:prstGeom>
        </p:spPr>
        <p:txBody>
          <a:bodyPr wrap="square">
            <a:spAutoFit/>
          </a:bodyPr>
          <a:lstStyle/>
          <a:p>
            <a:pPr marL="914400" marR="0" lvl="1" indent="-457200" algn="l" defTabSz="914400" rtl="0" eaLnBrk="1" fontAlgn="base" latinLnBrk="0" hangingPunct="1">
              <a:lnSpc>
                <a:spcPct val="90000"/>
              </a:lnSpc>
              <a:spcBef>
                <a:spcPts val="1800"/>
              </a:spcBef>
              <a:spcAft>
                <a:spcPct val="0"/>
              </a:spcAft>
              <a:buClr>
                <a:srgbClr val="4F81BD"/>
              </a:buClr>
              <a:buSzPct val="75000"/>
              <a:buFont typeface="Wingdings" panose="05000000000000000000" pitchFamily="2" charset="2"/>
              <a:buChar char="Ø"/>
              <a:tabLst/>
              <a:defRPr/>
            </a:pPr>
            <a:r>
              <a:rPr kumimoji="0" lang="en-GB" altLang="en-US" sz="2800" b="0" i="0" u="none" strike="noStrike" kern="1200" cap="none" spc="0" normalizeH="0" baseline="0" noProof="0" dirty="0">
                <a:ln>
                  <a:noFill/>
                </a:ln>
                <a:solidFill>
                  <a:srgbClr val="00437A"/>
                </a:solidFill>
                <a:effectLst/>
                <a:uLnTx/>
                <a:uFillTx/>
                <a:latin typeface="Calibri"/>
                <a:ea typeface="+mn-ea"/>
                <a:cs typeface="+mn-cs"/>
              </a:rPr>
              <a:t>Peer Support is an elective service</a:t>
            </a:r>
          </a:p>
          <a:p>
            <a:pPr marL="914400" marR="0" lvl="1" indent="-457200" algn="l" defTabSz="914400" rtl="0" eaLnBrk="1" fontAlgn="base" latinLnBrk="0" hangingPunct="1">
              <a:lnSpc>
                <a:spcPct val="90000"/>
              </a:lnSpc>
              <a:spcBef>
                <a:spcPts val="1800"/>
              </a:spcBef>
              <a:spcAft>
                <a:spcPct val="0"/>
              </a:spcAft>
              <a:buClr>
                <a:srgbClr val="4F81BD"/>
              </a:buClr>
              <a:buSzPct val="75000"/>
              <a:buFont typeface="Wingdings" panose="05000000000000000000" pitchFamily="2" charset="2"/>
              <a:buChar char="Ø"/>
              <a:tabLst/>
              <a:defRPr/>
            </a:pPr>
            <a:r>
              <a:rPr kumimoji="0" lang="en-GB" altLang="en-US" sz="2800" b="0" i="0" u="none" strike="noStrike" kern="1200" cap="none" spc="0" normalizeH="0" baseline="0" noProof="0" dirty="0">
                <a:ln>
                  <a:noFill/>
                </a:ln>
                <a:solidFill>
                  <a:srgbClr val="00437A"/>
                </a:solidFill>
                <a:effectLst/>
                <a:uLnTx/>
                <a:uFillTx/>
                <a:latin typeface="Calibri"/>
                <a:ea typeface="+mn-ea"/>
                <a:cs typeface="+mn-cs"/>
              </a:rPr>
              <a:t>PSOs rely on healthcare professionals to raise awareness of SIA’s Peer Support service amongst SCI patients and their relatives</a:t>
            </a:r>
          </a:p>
          <a:p>
            <a:pPr marL="914400" marR="0" lvl="1" indent="-457200" algn="l" defTabSz="914400" rtl="0" eaLnBrk="1" fontAlgn="base" latinLnBrk="0" hangingPunct="1">
              <a:lnSpc>
                <a:spcPct val="90000"/>
              </a:lnSpc>
              <a:spcBef>
                <a:spcPts val="1800"/>
              </a:spcBef>
              <a:spcAft>
                <a:spcPct val="0"/>
              </a:spcAft>
              <a:buClr>
                <a:srgbClr val="4F81BD"/>
              </a:buClr>
              <a:buSzPct val="75000"/>
              <a:buFont typeface="Wingdings" panose="05000000000000000000" pitchFamily="2" charset="2"/>
              <a:buChar char="Ø"/>
              <a:tabLst/>
              <a:defRPr/>
            </a:pPr>
            <a:r>
              <a:rPr kumimoji="0" lang="en-GB" altLang="en-US" sz="2800" b="0" i="0" u="none" strike="noStrike" kern="1200" cap="none" spc="0" normalizeH="0" baseline="0" noProof="0" dirty="0">
                <a:ln>
                  <a:noFill/>
                </a:ln>
                <a:solidFill>
                  <a:srgbClr val="00437A"/>
                </a:solidFill>
                <a:effectLst/>
                <a:uLnTx/>
                <a:uFillTx/>
                <a:latin typeface="Calibri"/>
                <a:ea typeface="+mn-ea"/>
                <a:cs typeface="+mn-cs"/>
              </a:rPr>
              <a:t>SCI patients tend not to refer themselves</a:t>
            </a:r>
          </a:p>
          <a:p>
            <a:pPr marL="457200" marR="0" lvl="1" indent="0" algn="l" defTabSz="914400" rtl="0" eaLnBrk="1" fontAlgn="base" latinLnBrk="0" hangingPunct="1">
              <a:lnSpc>
                <a:spcPct val="90000"/>
              </a:lnSpc>
              <a:spcBef>
                <a:spcPts val="1800"/>
              </a:spcBef>
              <a:spcAft>
                <a:spcPct val="0"/>
              </a:spcAft>
              <a:buClr>
                <a:srgbClr val="000066"/>
              </a:buClr>
              <a:buSzPct val="75000"/>
              <a:buFontTx/>
              <a:buNone/>
              <a:tabLst/>
              <a:defRPr/>
            </a:pPr>
            <a:r>
              <a:rPr kumimoji="0" lang="en-GB" altLang="en-US" sz="2800" b="0" i="0" u="none" strike="noStrike" kern="1200" cap="none" spc="0" normalizeH="0" baseline="0" noProof="0" dirty="0">
                <a:ln>
                  <a:noFill/>
                </a:ln>
                <a:solidFill>
                  <a:srgbClr val="990033"/>
                </a:solidFill>
                <a:effectLst/>
                <a:uLnTx/>
                <a:uFillTx/>
                <a:latin typeface="Calibri"/>
                <a:ea typeface="+mn-ea"/>
                <a:cs typeface="+mn-cs"/>
              </a:rPr>
              <a:t>Please contact your PSO if there is someone who could benefit from our support</a:t>
            </a:r>
          </a:p>
        </p:txBody>
      </p:sp>
      <p:sp>
        <p:nvSpPr>
          <p:cNvPr id="5" name="Footer Placeholder 2"/>
          <p:cNvSpPr>
            <a:spLocks noGrp="1"/>
          </p:cNvSpPr>
          <p:nvPr>
            <p:ph type="ftr" sz="quarter" idx="10"/>
          </p:nvPr>
        </p:nvSpPr>
        <p:spPr>
          <a:xfrm>
            <a:off x="423552" y="6466917"/>
            <a:ext cx="3860800" cy="262623"/>
          </a:xfr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rPr>
              <a:t>Spinal Injuries Association</a:t>
            </a:r>
          </a:p>
        </p:txBody>
      </p:sp>
    </p:spTree>
    <p:extLst>
      <p:ext uri="{BB962C8B-B14F-4D97-AF65-F5344CB8AC3E}">
        <p14:creationId xmlns:p14="http://schemas.microsoft.com/office/powerpoint/2010/main" val="3996234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dirty="0"/>
              <a:t>The impact of Peer Support</a:t>
            </a:r>
          </a:p>
        </p:txBody>
      </p:sp>
      <p:sp>
        <p:nvSpPr>
          <p:cNvPr id="4" name="Rectangle 3"/>
          <p:cNvSpPr/>
          <p:nvPr/>
        </p:nvSpPr>
        <p:spPr>
          <a:xfrm>
            <a:off x="0" y="1196469"/>
            <a:ext cx="4535075" cy="397032"/>
          </a:xfrm>
          <a:prstGeom prst="rect">
            <a:avLst/>
          </a:prstGeom>
        </p:spPr>
        <p:txBody>
          <a:bodyPr wrap="square">
            <a:spAutoFit/>
          </a:bodyPr>
          <a:lstStyle/>
          <a:p>
            <a:pPr marL="457200" marR="0" lvl="1" indent="0" algn="l" defTabSz="914400" rtl="0" eaLnBrk="1" fontAlgn="base" latinLnBrk="0" hangingPunct="1">
              <a:lnSpc>
                <a:spcPct val="90000"/>
              </a:lnSpc>
              <a:spcBef>
                <a:spcPct val="0"/>
              </a:spcBef>
              <a:spcAft>
                <a:spcPts val="1800"/>
              </a:spcAft>
              <a:buClr>
                <a:srgbClr val="000066"/>
              </a:buClr>
              <a:buSzPct val="80000"/>
              <a:buFontTx/>
              <a:buNone/>
              <a:tabLst/>
              <a:defRPr/>
            </a:pPr>
            <a:r>
              <a:rPr kumimoji="0" lang="en-GB" altLang="en-US" sz="2200" b="0" i="1" u="none" strike="noStrike" kern="1200" cap="none" spc="0" normalizeH="0" baseline="0" noProof="0" dirty="0">
                <a:ln>
                  <a:noFill/>
                </a:ln>
                <a:solidFill>
                  <a:srgbClr val="00437A"/>
                </a:solidFill>
                <a:effectLst/>
                <a:uLnTx/>
                <a:uFillTx/>
                <a:latin typeface="Calibri"/>
                <a:ea typeface="+mn-ea"/>
                <a:cs typeface="+mn-cs"/>
              </a:rPr>
              <a:t>Open University evaluation, 2015</a:t>
            </a:r>
          </a:p>
        </p:txBody>
      </p:sp>
      <p:sp>
        <p:nvSpPr>
          <p:cNvPr id="7" name="Footer Placeholder 2"/>
          <p:cNvSpPr>
            <a:spLocks noGrp="1"/>
          </p:cNvSpPr>
          <p:nvPr>
            <p:ph type="ftr" sz="quarter" idx="10"/>
          </p:nvPr>
        </p:nvSpPr>
        <p:spPr>
          <a:xfrm>
            <a:off x="423552" y="6466917"/>
            <a:ext cx="3860800" cy="262623"/>
          </a:xfr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rPr>
              <a:t>Spinal Injuries Association</a:t>
            </a:r>
          </a:p>
        </p:txBody>
      </p:sp>
      <p:sp>
        <p:nvSpPr>
          <p:cNvPr id="8" name="Rectangle 3"/>
          <p:cNvSpPr>
            <a:spLocks noChangeArrowheads="1"/>
          </p:cNvSpPr>
          <p:nvPr/>
        </p:nvSpPr>
        <p:spPr bwMode="auto">
          <a:xfrm>
            <a:off x="334434" y="2133600"/>
            <a:ext cx="10945284" cy="431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Font typeface="Arial" charset="0"/>
              <a:buChar char="•"/>
              <a:defRPr sz="3200">
                <a:solidFill>
                  <a:schemeClr val="tx1"/>
                </a:solidFill>
                <a:latin typeface="Calibri" pitchFamily="34" charset="0"/>
              </a:defRPr>
            </a:lvl1pPr>
            <a:lvl2pPr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lvl="1" eaLnBrk="1" hangingPunct="1">
              <a:lnSpc>
                <a:spcPct val="90000"/>
              </a:lnSpc>
              <a:spcBef>
                <a:spcPct val="0"/>
              </a:spcBef>
              <a:spcAft>
                <a:spcPts val="1200"/>
              </a:spcAft>
              <a:buClr>
                <a:srgbClr val="000066"/>
              </a:buClr>
              <a:buSzPct val="80000"/>
              <a:buFont typeface="Arial" charset="0"/>
              <a:buNone/>
              <a:defRPr/>
            </a:pPr>
            <a:r>
              <a:rPr lang="en-GB" altLang="en-US" sz="2400" dirty="0">
                <a:solidFill>
                  <a:srgbClr val="002060"/>
                </a:solidFill>
                <a:latin typeface="+mn-lt"/>
                <a:cs typeface="Arial" charset="0"/>
              </a:rPr>
              <a:t>% of spinal cord injured </a:t>
            </a:r>
            <a:r>
              <a:rPr lang="en-GB" altLang="en-US" sz="2400" b="1" dirty="0">
                <a:solidFill>
                  <a:srgbClr val="990033"/>
                </a:solidFill>
                <a:latin typeface="+mn-lt"/>
                <a:cs typeface="Arial" charset="0"/>
              </a:rPr>
              <a:t>people who felt optimistic </a:t>
            </a:r>
            <a:r>
              <a:rPr lang="en-GB" altLang="en-US" sz="2400" dirty="0">
                <a:solidFill>
                  <a:srgbClr val="002060"/>
                </a:solidFill>
                <a:latin typeface="+mn-lt"/>
                <a:cs typeface="Arial" charset="0"/>
              </a:rPr>
              <a:t>about their future before /after meeting a Peer Support Officer</a:t>
            </a:r>
          </a:p>
          <a:p>
            <a:pPr lvl="1" eaLnBrk="1" hangingPunct="1">
              <a:lnSpc>
                <a:spcPct val="90000"/>
              </a:lnSpc>
              <a:spcBef>
                <a:spcPct val="0"/>
              </a:spcBef>
              <a:spcAft>
                <a:spcPts val="1200"/>
              </a:spcAft>
              <a:buClr>
                <a:srgbClr val="000066"/>
              </a:buClr>
              <a:buSzPct val="80000"/>
              <a:buFont typeface="Arial" charset="0"/>
              <a:buNone/>
              <a:defRPr/>
            </a:pPr>
            <a:endParaRPr lang="en-GB" altLang="en-US" sz="2600" b="1" dirty="0">
              <a:solidFill>
                <a:srgbClr val="002060"/>
              </a:solidFill>
              <a:latin typeface="+mn-lt"/>
              <a:cs typeface="Arial" charset="0"/>
            </a:endParaRPr>
          </a:p>
          <a:p>
            <a:pPr lvl="1" eaLnBrk="1" hangingPunct="1">
              <a:lnSpc>
                <a:spcPct val="90000"/>
              </a:lnSpc>
              <a:spcBef>
                <a:spcPct val="0"/>
              </a:spcBef>
              <a:spcAft>
                <a:spcPts val="1200"/>
              </a:spcAft>
              <a:buClr>
                <a:srgbClr val="000066"/>
              </a:buClr>
              <a:buSzPct val="80000"/>
              <a:buFont typeface="Arial" charset="0"/>
              <a:buNone/>
              <a:defRPr/>
            </a:pPr>
            <a:endParaRPr lang="en-GB" altLang="en-US" sz="2600" b="1" dirty="0">
              <a:solidFill>
                <a:srgbClr val="002060"/>
              </a:solidFill>
              <a:latin typeface="+mn-lt"/>
              <a:cs typeface="Arial" charset="0"/>
            </a:endParaRPr>
          </a:p>
          <a:p>
            <a:pPr lvl="1" eaLnBrk="1" hangingPunct="1">
              <a:lnSpc>
                <a:spcPct val="90000"/>
              </a:lnSpc>
              <a:spcBef>
                <a:spcPct val="0"/>
              </a:spcBef>
              <a:spcAft>
                <a:spcPts val="1200"/>
              </a:spcAft>
              <a:buClr>
                <a:srgbClr val="000066"/>
              </a:buClr>
              <a:buSzPct val="80000"/>
              <a:buFont typeface="Arial" charset="0"/>
              <a:buNone/>
              <a:defRPr/>
            </a:pPr>
            <a:endParaRPr lang="en-GB" altLang="en-US" sz="1400" b="1" dirty="0">
              <a:solidFill>
                <a:srgbClr val="002060"/>
              </a:solidFill>
              <a:latin typeface="+mn-lt"/>
              <a:cs typeface="Arial" charset="0"/>
            </a:endParaRPr>
          </a:p>
          <a:p>
            <a:pPr lvl="1" eaLnBrk="1" hangingPunct="1">
              <a:lnSpc>
                <a:spcPct val="90000"/>
              </a:lnSpc>
              <a:spcBef>
                <a:spcPct val="0"/>
              </a:spcBef>
              <a:spcAft>
                <a:spcPts val="1200"/>
              </a:spcAft>
              <a:buClr>
                <a:srgbClr val="000066"/>
              </a:buClr>
              <a:buSzPct val="80000"/>
              <a:buFont typeface="Arial" charset="0"/>
              <a:buNone/>
              <a:defRPr/>
            </a:pPr>
            <a:r>
              <a:rPr lang="en-GB" altLang="en-US" sz="2400" dirty="0">
                <a:solidFill>
                  <a:srgbClr val="002060"/>
                </a:solidFill>
                <a:latin typeface="+mn-lt"/>
                <a:cs typeface="Arial" charset="0"/>
              </a:rPr>
              <a:t>% of spinal cord injured </a:t>
            </a:r>
            <a:r>
              <a:rPr lang="en-GB" altLang="en-US" sz="2400" b="1" dirty="0">
                <a:solidFill>
                  <a:srgbClr val="990033"/>
                </a:solidFill>
                <a:latin typeface="+mn-lt"/>
                <a:cs typeface="Arial" charset="0"/>
              </a:rPr>
              <a:t>people who didn’t feel isolated</a:t>
            </a:r>
            <a:r>
              <a:rPr lang="en-GB" altLang="en-US" sz="2400" dirty="0">
                <a:solidFill>
                  <a:srgbClr val="990033"/>
                </a:solidFill>
                <a:latin typeface="Arial" charset="0"/>
                <a:cs typeface="Arial" charset="0"/>
              </a:rPr>
              <a:t> </a:t>
            </a:r>
            <a:r>
              <a:rPr lang="en-GB" altLang="en-US" sz="2400" dirty="0">
                <a:solidFill>
                  <a:srgbClr val="002060"/>
                </a:solidFill>
                <a:cs typeface="Arial" charset="0"/>
              </a:rPr>
              <a:t>before /after meeting a Peer Support Officer</a:t>
            </a:r>
          </a:p>
          <a:p>
            <a:pPr lvl="1" eaLnBrk="1" hangingPunct="1">
              <a:lnSpc>
                <a:spcPct val="90000"/>
              </a:lnSpc>
              <a:spcBef>
                <a:spcPct val="0"/>
              </a:spcBef>
              <a:spcAft>
                <a:spcPts val="1200"/>
              </a:spcAft>
              <a:buClr>
                <a:srgbClr val="000066"/>
              </a:buClr>
              <a:buSzPct val="80000"/>
              <a:buFont typeface="Arial" charset="0"/>
              <a:buNone/>
              <a:defRPr/>
            </a:pPr>
            <a:endParaRPr lang="en-GB" altLang="en-US" sz="2000" b="1" dirty="0">
              <a:solidFill>
                <a:srgbClr val="002060"/>
              </a:solidFill>
              <a:latin typeface="+mn-lt"/>
              <a:cs typeface="Arial" charset="0"/>
            </a:endParaRPr>
          </a:p>
        </p:txBody>
      </p:sp>
      <p:sp>
        <p:nvSpPr>
          <p:cNvPr id="9" name="Rectangle 8"/>
          <p:cNvSpPr/>
          <p:nvPr/>
        </p:nvSpPr>
        <p:spPr>
          <a:xfrm>
            <a:off x="912284" y="2916239"/>
            <a:ext cx="9599083" cy="720725"/>
          </a:xfrm>
          <a:prstGeom prst="rect">
            <a:avLst/>
          </a:prstGeom>
          <a:no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10" name="Rectangle 9"/>
          <p:cNvSpPr/>
          <p:nvPr/>
        </p:nvSpPr>
        <p:spPr bwMode="auto">
          <a:xfrm>
            <a:off x="919215" y="5063054"/>
            <a:ext cx="8064000" cy="720725"/>
          </a:xfrm>
          <a:prstGeom prst="rect">
            <a:avLst/>
          </a:prstGeom>
          <a:solidFill>
            <a:schemeClr val="tx2"/>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1" name="TextBox 12"/>
          <p:cNvSpPr txBox="1">
            <a:spLocks noChangeArrowheads="1"/>
          </p:cNvSpPr>
          <p:nvPr/>
        </p:nvSpPr>
        <p:spPr bwMode="auto">
          <a:xfrm>
            <a:off x="7683036" y="5238750"/>
            <a:ext cx="119776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GB" altLang="en-US" sz="1800" dirty="0">
                <a:solidFill>
                  <a:schemeClr val="bg1"/>
                </a:solidFill>
                <a:latin typeface="Arial" pitchFamily="34" charset="0"/>
              </a:rPr>
              <a:t>After 84%</a:t>
            </a:r>
          </a:p>
        </p:txBody>
      </p:sp>
      <p:sp>
        <p:nvSpPr>
          <p:cNvPr id="12" name="Rectangle 11"/>
          <p:cNvSpPr/>
          <p:nvPr/>
        </p:nvSpPr>
        <p:spPr bwMode="auto">
          <a:xfrm>
            <a:off x="911424" y="2916239"/>
            <a:ext cx="7008000" cy="720725"/>
          </a:xfrm>
          <a:prstGeom prst="rect">
            <a:avLst/>
          </a:prstGeom>
          <a:solidFill>
            <a:schemeClr val="tx2"/>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3" name="TextBox 6"/>
          <p:cNvSpPr txBox="1">
            <a:spLocks noChangeArrowheads="1"/>
          </p:cNvSpPr>
          <p:nvPr/>
        </p:nvSpPr>
        <p:spPr bwMode="auto">
          <a:xfrm>
            <a:off x="6592822" y="3081339"/>
            <a:ext cx="119776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GB" altLang="en-US" sz="1800" dirty="0">
                <a:solidFill>
                  <a:schemeClr val="bg1"/>
                </a:solidFill>
                <a:latin typeface="Arial" pitchFamily="34" charset="0"/>
              </a:rPr>
              <a:t>After 73%</a:t>
            </a:r>
          </a:p>
        </p:txBody>
      </p:sp>
      <p:sp>
        <p:nvSpPr>
          <p:cNvPr id="14" name="Rectangle 13"/>
          <p:cNvSpPr/>
          <p:nvPr/>
        </p:nvSpPr>
        <p:spPr>
          <a:xfrm>
            <a:off x="937685" y="2916239"/>
            <a:ext cx="2976033" cy="720725"/>
          </a:xfrm>
          <a:prstGeom prst="rect">
            <a:avLst/>
          </a:prstGeom>
          <a:solidFill>
            <a:schemeClr val="tx2"/>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5" name="TextBox 5"/>
          <p:cNvSpPr txBox="1">
            <a:spLocks noChangeArrowheads="1"/>
          </p:cNvSpPr>
          <p:nvPr/>
        </p:nvSpPr>
        <p:spPr bwMode="auto">
          <a:xfrm>
            <a:off x="2338917" y="3084513"/>
            <a:ext cx="139012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GB" altLang="en-US" sz="1800" dirty="0">
                <a:solidFill>
                  <a:schemeClr val="bg1"/>
                </a:solidFill>
                <a:latin typeface="Arial" pitchFamily="34" charset="0"/>
              </a:rPr>
              <a:t>Before 31%</a:t>
            </a:r>
          </a:p>
        </p:txBody>
      </p:sp>
      <p:sp>
        <p:nvSpPr>
          <p:cNvPr id="16" name="Rectangle 15"/>
          <p:cNvSpPr/>
          <p:nvPr/>
        </p:nvSpPr>
        <p:spPr>
          <a:xfrm>
            <a:off x="937684" y="5067301"/>
            <a:ext cx="9599083" cy="720725"/>
          </a:xfrm>
          <a:prstGeom prst="rect">
            <a:avLst/>
          </a:prstGeom>
          <a:no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17" name="Rectangle 16"/>
          <p:cNvSpPr/>
          <p:nvPr/>
        </p:nvSpPr>
        <p:spPr>
          <a:xfrm>
            <a:off x="965200" y="5067301"/>
            <a:ext cx="2592000" cy="720725"/>
          </a:xfrm>
          <a:prstGeom prst="rect">
            <a:avLst/>
          </a:prstGeom>
          <a:solidFill>
            <a:schemeClr val="tx2"/>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8" name="TextBox 11"/>
          <p:cNvSpPr txBox="1">
            <a:spLocks noChangeArrowheads="1"/>
          </p:cNvSpPr>
          <p:nvPr/>
        </p:nvSpPr>
        <p:spPr bwMode="auto">
          <a:xfrm>
            <a:off x="1352550" y="5249863"/>
            <a:ext cx="20551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r" eaLnBrk="1" hangingPunct="1">
              <a:spcBef>
                <a:spcPct val="0"/>
              </a:spcBef>
              <a:buFontTx/>
              <a:buNone/>
            </a:pPr>
            <a:r>
              <a:rPr lang="en-GB" altLang="en-US" sz="1800" dirty="0">
                <a:solidFill>
                  <a:schemeClr val="bg1"/>
                </a:solidFill>
                <a:latin typeface="Arial" pitchFamily="34" charset="0"/>
              </a:rPr>
              <a:t>Before 27%</a:t>
            </a:r>
          </a:p>
        </p:txBody>
      </p:sp>
      <p:sp>
        <p:nvSpPr>
          <p:cNvPr id="19" name="Rectangle 18"/>
          <p:cNvSpPr/>
          <p:nvPr/>
        </p:nvSpPr>
        <p:spPr>
          <a:xfrm>
            <a:off x="-817033" y="2557464"/>
            <a:ext cx="1729317" cy="34242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0" name="TextBox 4"/>
          <p:cNvSpPr txBox="1">
            <a:spLocks noChangeArrowheads="1"/>
          </p:cNvSpPr>
          <p:nvPr/>
        </p:nvSpPr>
        <p:spPr bwMode="auto">
          <a:xfrm>
            <a:off x="719666" y="3636964"/>
            <a:ext cx="105600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GB" altLang="en-US" sz="1800" dirty="0">
                <a:latin typeface="Arial" pitchFamily="34" charset="0"/>
              </a:rPr>
              <a:t>0%                                                                                                                                                100%   </a:t>
            </a:r>
          </a:p>
        </p:txBody>
      </p:sp>
      <p:sp>
        <p:nvSpPr>
          <p:cNvPr id="21" name="TextBox 10"/>
          <p:cNvSpPr txBox="1">
            <a:spLocks noChangeArrowheads="1"/>
          </p:cNvSpPr>
          <p:nvPr/>
        </p:nvSpPr>
        <p:spPr bwMode="auto">
          <a:xfrm>
            <a:off x="745066" y="5797550"/>
            <a:ext cx="105346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GB" altLang="en-US" sz="1800" dirty="0">
                <a:latin typeface="Arial" pitchFamily="34" charset="0"/>
              </a:rPr>
              <a:t>0%                                                                                                                                                100%   </a:t>
            </a:r>
          </a:p>
        </p:txBody>
      </p:sp>
    </p:spTree>
    <p:extLst>
      <p:ext uri="{BB962C8B-B14F-4D97-AF65-F5344CB8AC3E}">
        <p14:creationId xmlns:p14="http://schemas.microsoft.com/office/powerpoint/2010/main" val="3188433619"/>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3000" fill="hold"/>
                                        <p:tgtEl>
                                          <p:spTgt spid="12"/>
                                        </p:tgtEl>
                                        <p:attrNameLst>
                                          <p:attrName>ppt_x</p:attrName>
                                        </p:attrNameLst>
                                      </p:cBhvr>
                                      <p:tavLst>
                                        <p:tav tm="0">
                                          <p:val>
                                            <p:strVal val="0-#ppt_w/2"/>
                                          </p:val>
                                        </p:tav>
                                        <p:tav tm="100000">
                                          <p:val>
                                            <p:strVal val="#ppt_x"/>
                                          </p:val>
                                        </p:tav>
                                      </p:tavLst>
                                    </p:anim>
                                    <p:anim calcmode="lin" valueType="num">
                                      <p:cBhvr additive="base">
                                        <p:cTn id="8" dur="30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3000"/>
                            </p:stCondLst>
                            <p:childTnLst>
                              <p:par>
                                <p:cTn id="10" presetID="1" presetClass="entr" presetSubtype="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3000" fill="hold"/>
                                        <p:tgtEl>
                                          <p:spTgt spid="10"/>
                                        </p:tgtEl>
                                        <p:attrNameLst>
                                          <p:attrName>ppt_x</p:attrName>
                                        </p:attrNameLst>
                                      </p:cBhvr>
                                      <p:tavLst>
                                        <p:tav tm="0">
                                          <p:val>
                                            <p:strVal val="0-#ppt_w/2"/>
                                          </p:val>
                                        </p:tav>
                                        <p:tav tm="100000">
                                          <p:val>
                                            <p:strVal val="#ppt_x"/>
                                          </p:val>
                                        </p:tav>
                                      </p:tavLst>
                                    </p:anim>
                                    <p:anim calcmode="lin" valueType="num">
                                      <p:cBhvr additive="base">
                                        <p:cTn id="17" dur="3000" fill="hold"/>
                                        <p:tgtEl>
                                          <p:spTgt spid="10"/>
                                        </p:tgtEl>
                                        <p:attrNameLst>
                                          <p:attrName>ppt_y</p:attrName>
                                        </p:attrNameLst>
                                      </p:cBhvr>
                                      <p:tavLst>
                                        <p:tav tm="0">
                                          <p:val>
                                            <p:strVal val="#ppt_y"/>
                                          </p:val>
                                        </p:tav>
                                        <p:tav tm="100000">
                                          <p:val>
                                            <p:strVal val="#ppt_y"/>
                                          </p:val>
                                        </p:tav>
                                      </p:tavLst>
                                    </p:anim>
                                  </p:childTnLst>
                                </p:cTn>
                              </p:par>
                            </p:childTnLst>
                          </p:cTn>
                        </p:par>
                        <p:par>
                          <p:cTn id="18" fill="hold">
                            <p:stCondLst>
                              <p:cond delay="3000"/>
                            </p:stCondLst>
                            <p:childTnLst>
                              <p:par>
                                <p:cTn id="19" presetID="1"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animBg="1"/>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ChangeArrowheads="1"/>
          </p:cNvSpPr>
          <p:nvPr/>
        </p:nvSpPr>
        <p:spPr bwMode="auto">
          <a:xfrm>
            <a:off x="6415685" y="1918891"/>
            <a:ext cx="5776315" cy="3744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742950" marR="0" lvl="1" indent="-285750" algn="l" defTabSz="914400" rtl="0" eaLnBrk="1" fontAlgn="base" latinLnBrk="0" hangingPunct="1">
              <a:lnSpc>
                <a:spcPct val="100000"/>
              </a:lnSpc>
              <a:spcBef>
                <a:spcPct val="20000"/>
              </a:spcBef>
              <a:spcAft>
                <a:spcPts val="1800"/>
              </a:spcAft>
              <a:buClr>
                <a:srgbClr val="000066"/>
              </a:buClr>
              <a:buSzPct val="80000"/>
              <a:buFontTx/>
              <a:buNone/>
              <a:tabLst/>
              <a:defRPr/>
            </a:pPr>
            <a:endParaRPr kumimoji="0" lang="en-GB" sz="800" b="1" i="0" u="none" strike="noStrike" kern="1200" cap="none" spc="0" normalizeH="0" baseline="0" noProof="0" dirty="0">
              <a:ln>
                <a:noFill/>
              </a:ln>
              <a:solidFill>
                <a:srgbClr val="000066"/>
              </a:solidFill>
              <a:effectLst/>
              <a:uLnTx/>
              <a:uFillTx/>
              <a:latin typeface="Arial" charset="0"/>
              <a:ea typeface="+mn-ea"/>
              <a:cs typeface="+mn-cs"/>
            </a:endParaRPr>
          </a:p>
          <a:p>
            <a:pPr marL="457200" marR="0" lvl="0" indent="-457200" algn="l" defTabSz="914400" rtl="0" eaLnBrk="1" fontAlgn="base" latinLnBrk="0" hangingPunct="1">
              <a:lnSpc>
                <a:spcPct val="100000"/>
              </a:lnSpc>
              <a:spcBef>
                <a:spcPts val="0"/>
              </a:spcBef>
              <a:spcAft>
                <a:spcPts val="1800"/>
              </a:spcAft>
              <a:buClr>
                <a:srgbClr val="4F81BD"/>
              </a:buClr>
              <a:buSzPct val="75000"/>
              <a:buFont typeface="Wingdings" panose="05000000000000000000" pitchFamily="2" charset="2"/>
              <a:buChar char="Ø"/>
              <a:tabLst/>
              <a:defRPr/>
            </a:pPr>
            <a:r>
              <a:rPr kumimoji="0" lang="en-GB" sz="3200" b="0" i="0" u="none" strike="noStrike" kern="1200" cap="none" spc="0" normalizeH="0" baseline="0" noProof="0" dirty="0">
                <a:ln>
                  <a:noFill/>
                </a:ln>
                <a:solidFill>
                  <a:srgbClr val="00437A"/>
                </a:solidFill>
                <a:effectLst/>
                <a:uLnTx/>
                <a:uFillTx/>
                <a:latin typeface="Calibri" panose="020F0502020204030204" pitchFamily="34" charset="0"/>
                <a:ea typeface="+mn-ea"/>
                <a:cs typeface="Calibri" panose="020F0502020204030204" pitchFamily="34" charset="0"/>
              </a:rPr>
              <a:t>Support for SCI patients under their care</a:t>
            </a:r>
          </a:p>
          <a:p>
            <a:pPr marL="457200" marR="0" lvl="0" indent="-457200" algn="l" defTabSz="914400" rtl="0" eaLnBrk="1" fontAlgn="base" latinLnBrk="0" hangingPunct="1">
              <a:lnSpc>
                <a:spcPct val="100000"/>
              </a:lnSpc>
              <a:spcBef>
                <a:spcPts val="0"/>
              </a:spcBef>
              <a:spcAft>
                <a:spcPts val="1800"/>
              </a:spcAft>
              <a:buClr>
                <a:srgbClr val="4F81BD"/>
              </a:buClr>
              <a:buSzPct val="75000"/>
              <a:buFont typeface="Wingdings" panose="05000000000000000000" pitchFamily="2" charset="2"/>
              <a:buChar char="Ø"/>
              <a:tabLst/>
              <a:defRPr/>
            </a:pPr>
            <a:r>
              <a:rPr kumimoji="0" lang="en-GB" sz="3200" b="0" i="0" u="none" strike="noStrike" kern="1200" cap="none" spc="0" normalizeH="0" baseline="0" noProof="0" dirty="0">
                <a:ln>
                  <a:noFill/>
                </a:ln>
                <a:solidFill>
                  <a:srgbClr val="00437A"/>
                </a:solidFill>
                <a:effectLst/>
                <a:uLnTx/>
                <a:uFillTx/>
                <a:latin typeface="Calibri" panose="020F0502020204030204" pitchFamily="34" charset="0"/>
                <a:ea typeface="+mn-ea"/>
                <a:cs typeface="Calibri" panose="020F0502020204030204" pitchFamily="34" charset="0"/>
              </a:rPr>
              <a:t>CPD-accredited in-service training</a:t>
            </a:r>
          </a:p>
          <a:p>
            <a:pPr marL="457200" marR="0" lvl="0" indent="-457200" algn="l" defTabSz="914400" rtl="0" eaLnBrk="1" fontAlgn="base" latinLnBrk="0" hangingPunct="1">
              <a:lnSpc>
                <a:spcPct val="100000"/>
              </a:lnSpc>
              <a:spcBef>
                <a:spcPts val="0"/>
              </a:spcBef>
              <a:spcAft>
                <a:spcPts val="1800"/>
              </a:spcAft>
              <a:buClr>
                <a:srgbClr val="4F81BD"/>
              </a:buClr>
              <a:buSzPct val="75000"/>
              <a:buFont typeface="Wingdings" panose="05000000000000000000" pitchFamily="2" charset="2"/>
              <a:buChar char="Ø"/>
              <a:tabLst/>
              <a:defRPr/>
            </a:pPr>
            <a:r>
              <a:rPr kumimoji="0" lang="en-GB" sz="3200" b="0" i="0" u="none" strike="noStrike" kern="1200" cap="none" spc="0" normalizeH="0" baseline="0" noProof="0" dirty="0">
                <a:ln>
                  <a:noFill/>
                </a:ln>
                <a:solidFill>
                  <a:srgbClr val="00437A"/>
                </a:solidFill>
                <a:effectLst/>
                <a:uLnTx/>
                <a:uFillTx/>
                <a:latin typeface="Calibri" panose="020F0502020204030204" pitchFamily="34" charset="0"/>
                <a:ea typeface="+mn-ea"/>
                <a:cs typeface="Calibri" panose="020F0502020204030204" pitchFamily="34" charset="0"/>
              </a:rPr>
              <a:t>SCI Nurse Specialist Service</a:t>
            </a:r>
          </a:p>
          <a:p>
            <a:pPr marL="285750" marR="0" lvl="0" indent="-285750" algn="l" defTabSz="914400" rtl="0" eaLnBrk="1" fontAlgn="base" latinLnBrk="0" hangingPunct="1">
              <a:lnSpc>
                <a:spcPct val="100000"/>
              </a:lnSpc>
              <a:spcBef>
                <a:spcPts val="0"/>
              </a:spcBef>
              <a:spcAft>
                <a:spcPts val="1800"/>
              </a:spcAft>
              <a:buClr>
                <a:srgbClr val="000066"/>
              </a:buClr>
              <a:buSzPct val="75000"/>
              <a:buFont typeface="Wingdings" pitchFamily="2" charset="2"/>
              <a:buChar char="Ø"/>
              <a:tabLst/>
              <a:defRPr/>
            </a:pPr>
            <a:endParaRPr kumimoji="0" lang="en-GB" sz="2400" b="1" i="0" u="none" strike="noStrike" kern="1200" cap="none" spc="0" normalizeH="0" baseline="0" noProof="0" dirty="0">
              <a:ln>
                <a:noFill/>
              </a:ln>
              <a:solidFill>
                <a:srgbClr val="000066"/>
              </a:solidFill>
              <a:effectLst/>
              <a:uLnTx/>
              <a:uFillTx/>
              <a:latin typeface="Arial" charset="0"/>
              <a:ea typeface="+mn-ea"/>
              <a:cs typeface="+mn-cs"/>
            </a:endParaRPr>
          </a:p>
          <a:p>
            <a:pPr marL="742950" marR="0" lvl="1" indent="-285750" algn="l" defTabSz="914400" rtl="0" eaLnBrk="1" fontAlgn="base" latinLnBrk="0" hangingPunct="1">
              <a:lnSpc>
                <a:spcPct val="90000"/>
              </a:lnSpc>
              <a:spcBef>
                <a:spcPct val="20000"/>
              </a:spcBef>
              <a:spcAft>
                <a:spcPct val="0"/>
              </a:spcAft>
              <a:buClr>
                <a:srgbClr val="000066"/>
              </a:buClr>
              <a:buSzPct val="75000"/>
              <a:buFont typeface="Wingdings" pitchFamily="2" charset="2"/>
              <a:buChar char="Ø"/>
              <a:tabLst/>
              <a:defRPr/>
            </a:pPr>
            <a:endParaRPr kumimoji="0" lang="en-GB" sz="2400" b="1" i="0" u="none" strike="noStrike" kern="1200" cap="none" spc="0" normalizeH="0" baseline="0" noProof="0" dirty="0">
              <a:ln>
                <a:noFill/>
              </a:ln>
              <a:solidFill>
                <a:srgbClr val="000066"/>
              </a:solidFill>
              <a:effectLst/>
              <a:uLnTx/>
              <a:uFillTx/>
              <a:latin typeface="Arial" charset="0"/>
              <a:ea typeface="+mn-ea"/>
              <a:cs typeface="+mn-cs"/>
            </a:endParaRPr>
          </a:p>
          <a:p>
            <a:pPr marL="457200" marR="0" lvl="1" indent="0" algn="l" defTabSz="914400" rtl="0" eaLnBrk="1" fontAlgn="base" latinLnBrk="0" hangingPunct="1">
              <a:lnSpc>
                <a:spcPct val="90000"/>
              </a:lnSpc>
              <a:spcBef>
                <a:spcPct val="20000"/>
              </a:spcBef>
              <a:spcAft>
                <a:spcPct val="0"/>
              </a:spcAft>
              <a:buClr>
                <a:srgbClr val="000066"/>
              </a:buClr>
              <a:buSzPct val="75000"/>
              <a:buFontTx/>
              <a:buNone/>
              <a:tabLst/>
              <a:defRPr/>
            </a:pPr>
            <a:endParaRPr kumimoji="0" lang="en-GB" sz="2400" b="1" i="0" u="none" strike="noStrike" kern="1200" cap="none" spc="0" normalizeH="0" baseline="0" noProof="0" dirty="0">
              <a:ln>
                <a:noFill/>
              </a:ln>
              <a:solidFill>
                <a:srgbClr val="000066"/>
              </a:solidFill>
              <a:effectLst/>
              <a:uLnTx/>
              <a:uFillTx/>
              <a:latin typeface="Arial" charset="0"/>
              <a:ea typeface="+mn-ea"/>
              <a:cs typeface="+mn-cs"/>
            </a:endParaRPr>
          </a:p>
          <a:p>
            <a:pPr marL="742950" marR="0" lvl="1" indent="-285750" algn="l" defTabSz="914400" rtl="0" eaLnBrk="1" fontAlgn="base" latinLnBrk="0" hangingPunct="1">
              <a:lnSpc>
                <a:spcPct val="90000"/>
              </a:lnSpc>
              <a:spcBef>
                <a:spcPct val="20000"/>
              </a:spcBef>
              <a:spcAft>
                <a:spcPct val="0"/>
              </a:spcAft>
              <a:buClr>
                <a:srgbClr val="000066"/>
              </a:buClr>
              <a:buSzPct val="75000"/>
              <a:buFont typeface="Wingdings" pitchFamily="2" charset="2"/>
              <a:buChar char="Ø"/>
              <a:tabLst/>
              <a:defRPr/>
            </a:pPr>
            <a:endParaRPr kumimoji="0" lang="en-GB" sz="800" b="1" i="0" u="none" strike="noStrike" kern="1200" cap="none" spc="0" normalizeH="0" baseline="0" noProof="0" dirty="0">
              <a:ln>
                <a:noFill/>
              </a:ln>
              <a:solidFill>
                <a:srgbClr val="000066"/>
              </a:solidFill>
              <a:effectLst/>
              <a:uLnTx/>
              <a:uFillTx/>
              <a:latin typeface="Arial" charset="0"/>
              <a:ea typeface="+mn-ea"/>
              <a:cs typeface="+mn-cs"/>
            </a:endParaRPr>
          </a:p>
          <a:p>
            <a:pPr marL="742950" marR="0" lvl="1" indent="-285750" algn="l" defTabSz="914400" rtl="0" eaLnBrk="1" fontAlgn="base" latinLnBrk="0" hangingPunct="1">
              <a:lnSpc>
                <a:spcPct val="90000"/>
              </a:lnSpc>
              <a:spcBef>
                <a:spcPct val="20000"/>
              </a:spcBef>
              <a:spcAft>
                <a:spcPct val="0"/>
              </a:spcAft>
              <a:buClr>
                <a:srgbClr val="000066"/>
              </a:buClr>
              <a:buSzPct val="75000"/>
              <a:buFontTx/>
              <a:buNone/>
              <a:tabLst/>
              <a:defRPr/>
            </a:pPr>
            <a:endParaRPr kumimoji="0" lang="en-GB" sz="2400" b="1" i="0" u="none" strike="noStrike" kern="1200" cap="none" spc="0" normalizeH="0" baseline="0" noProof="0" dirty="0">
              <a:ln>
                <a:noFill/>
              </a:ln>
              <a:solidFill>
                <a:srgbClr val="000066"/>
              </a:solidFill>
              <a:effectLst/>
              <a:uLnTx/>
              <a:uFillTx/>
              <a:latin typeface="Arial" charset="0"/>
              <a:ea typeface="+mn-ea"/>
              <a:cs typeface="+mn-cs"/>
            </a:endParaRPr>
          </a:p>
        </p:txBody>
      </p:sp>
      <p:pic>
        <p:nvPicPr>
          <p:cNvPr id="33796" name="Picture 3"/>
          <p:cNvPicPr>
            <a:picLocks noChangeAspect="1"/>
          </p:cNvPicPr>
          <p:nvPr/>
        </p:nvPicPr>
        <p:blipFill>
          <a:blip r:embed="rId3" cstate="print">
            <a:extLst>
              <a:ext uri="{28A0092B-C50C-407E-A947-70E740481C1C}">
                <a14:useLocalDpi xmlns:a14="http://schemas.microsoft.com/office/drawing/2010/main" val="0"/>
              </a:ext>
            </a:extLst>
          </a:blip>
          <a:srcRect l="4156" r="7332"/>
          <a:stretch>
            <a:fillRect/>
          </a:stretch>
        </p:blipFill>
        <p:spPr bwMode="auto">
          <a:xfrm>
            <a:off x="912008" y="1844824"/>
            <a:ext cx="5168901" cy="389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normAutofit/>
          </a:bodyPr>
          <a:lstStyle/>
          <a:p>
            <a:r>
              <a:rPr lang="en-GB" sz="2800" dirty="0"/>
              <a:t>What do we offer to healthcare professionals?</a:t>
            </a:r>
          </a:p>
        </p:txBody>
      </p:sp>
      <p:sp>
        <p:nvSpPr>
          <p:cNvPr id="5" name="Footer Placeholder 2"/>
          <p:cNvSpPr>
            <a:spLocks noGrp="1"/>
          </p:cNvSpPr>
          <p:nvPr>
            <p:ph type="ftr" sz="quarter" idx="10"/>
          </p:nvPr>
        </p:nvSpPr>
        <p:spPr>
          <a:xfrm>
            <a:off x="423552" y="6466917"/>
            <a:ext cx="3860800" cy="262623"/>
          </a:xfr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rPr>
              <a:t>Spinal Injuries Association</a:t>
            </a:r>
          </a:p>
        </p:txBody>
      </p:sp>
    </p:spTree>
    <p:extLst>
      <p:ext uri="{BB962C8B-B14F-4D97-AF65-F5344CB8AC3E}">
        <p14:creationId xmlns:p14="http://schemas.microsoft.com/office/powerpoint/2010/main" val="216786032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23554" y="1467791"/>
            <a:ext cx="5654517" cy="4555093"/>
          </a:xfrm>
          <a:prstGeom prst="rect">
            <a:avLst/>
          </a:prstGeom>
          <a:noFill/>
        </p:spPr>
        <p:txBody>
          <a:bodyPr wrap="square" rtlCol="0">
            <a:spAutoFit/>
          </a:bodyPr>
          <a:lstStyle/>
          <a:p>
            <a:pPr marL="571500" marR="0" lvl="0" indent="-571500" algn="l" defTabSz="914400" rtl="0" eaLnBrk="1" fontAlgn="base" latinLnBrk="0" hangingPunct="1">
              <a:lnSpc>
                <a:spcPct val="100000"/>
              </a:lnSpc>
              <a:spcBef>
                <a:spcPts val="1200"/>
              </a:spcBef>
              <a:spcAft>
                <a:spcPct val="0"/>
              </a:spcAft>
              <a:buClr>
                <a:srgbClr val="4F81BD"/>
              </a:buClr>
              <a:buSzTx/>
              <a:buFont typeface="Wingdings" panose="05000000000000000000" pitchFamily="2" charset="2"/>
              <a:buChar char="Ø"/>
              <a:tabLst/>
              <a:defRPr/>
            </a:pPr>
            <a:r>
              <a:rPr kumimoji="0" lang="en-GB" sz="2600" b="0" i="0" u="none" strike="noStrike" kern="1200" cap="none" spc="0" normalizeH="0" baseline="0" noProof="0" dirty="0">
                <a:ln>
                  <a:noFill/>
                </a:ln>
                <a:solidFill>
                  <a:srgbClr val="00437A"/>
                </a:solidFill>
                <a:effectLst/>
                <a:uLnTx/>
                <a:uFillTx/>
                <a:latin typeface="Calibri"/>
                <a:ea typeface="+mn-ea"/>
                <a:cs typeface="+mn-cs"/>
              </a:rPr>
              <a:t>Supporting acute patients in non-specialist settings</a:t>
            </a:r>
          </a:p>
          <a:p>
            <a:pPr marL="571500" marR="0" lvl="0" indent="-571500" algn="l" defTabSz="914400" rtl="0" eaLnBrk="1" fontAlgn="base" latinLnBrk="0" hangingPunct="1">
              <a:lnSpc>
                <a:spcPct val="100000"/>
              </a:lnSpc>
              <a:spcBef>
                <a:spcPts val="1200"/>
              </a:spcBef>
              <a:spcAft>
                <a:spcPct val="0"/>
              </a:spcAft>
              <a:buClr>
                <a:srgbClr val="4F81BD"/>
              </a:buClr>
              <a:buSzTx/>
              <a:buFont typeface="Wingdings" panose="05000000000000000000" pitchFamily="2" charset="2"/>
              <a:buChar char="Ø"/>
              <a:tabLst/>
              <a:defRPr/>
            </a:pPr>
            <a:r>
              <a:rPr kumimoji="0" lang="en-GB" sz="2600" b="0" i="0" u="none" strike="noStrike" kern="1200" cap="none" spc="0" normalizeH="0" baseline="0" noProof="0" dirty="0">
                <a:ln>
                  <a:noFill/>
                </a:ln>
                <a:solidFill>
                  <a:srgbClr val="00437A"/>
                </a:solidFill>
                <a:effectLst/>
                <a:uLnTx/>
                <a:uFillTx/>
                <a:latin typeface="Calibri"/>
                <a:ea typeface="+mn-ea"/>
                <a:cs typeface="+mn-cs"/>
              </a:rPr>
              <a:t>Assisting SIA members being re-admitted to non-specialist hospitals &amp; liaise with healthcare staff</a:t>
            </a:r>
          </a:p>
          <a:p>
            <a:pPr marL="571500" marR="0" lvl="0" indent="-571500" algn="l" defTabSz="914400" rtl="0" eaLnBrk="1" fontAlgn="base" latinLnBrk="0" hangingPunct="1">
              <a:lnSpc>
                <a:spcPct val="100000"/>
              </a:lnSpc>
              <a:spcBef>
                <a:spcPts val="1200"/>
              </a:spcBef>
              <a:spcAft>
                <a:spcPct val="0"/>
              </a:spcAft>
              <a:buClr>
                <a:srgbClr val="4F81BD"/>
              </a:buClr>
              <a:buSzTx/>
              <a:buFont typeface="Wingdings" panose="05000000000000000000" pitchFamily="2" charset="2"/>
              <a:buChar char="Ø"/>
              <a:tabLst/>
              <a:defRPr/>
            </a:pPr>
            <a:r>
              <a:rPr kumimoji="0" lang="en-GB" sz="2600" b="0" i="0" u="none" strike="noStrike" kern="1200" cap="none" spc="0" normalizeH="0" baseline="0" noProof="0" dirty="0">
                <a:ln>
                  <a:noFill/>
                </a:ln>
                <a:solidFill>
                  <a:srgbClr val="00437A"/>
                </a:solidFill>
                <a:effectLst/>
                <a:uLnTx/>
                <a:uFillTx/>
                <a:latin typeface="Calibri"/>
                <a:ea typeface="+mn-ea"/>
                <a:cs typeface="+mn-cs"/>
              </a:rPr>
              <a:t>Ongoing training and education for healthcare professionals through the SIA Academy</a:t>
            </a:r>
          </a:p>
          <a:p>
            <a:pPr marL="571500" marR="0" lvl="0" indent="-571500" algn="l" defTabSz="914400" rtl="0" eaLnBrk="1" fontAlgn="base" latinLnBrk="0" hangingPunct="1">
              <a:lnSpc>
                <a:spcPct val="100000"/>
              </a:lnSpc>
              <a:spcBef>
                <a:spcPts val="1200"/>
              </a:spcBef>
              <a:spcAft>
                <a:spcPct val="0"/>
              </a:spcAft>
              <a:buClr>
                <a:srgbClr val="4F81BD"/>
              </a:buClr>
              <a:buSzTx/>
              <a:buFont typeface="Wingdings" panose="05000000000000000000" pitchFamily="2" charset="2"/>
              <a:buChar char="Ø"/>
              <a:tabLst/>
              <a:defRPr/>
            </a:pPr>
            <a:r>
              <a:rPr kumimoji="0" lang="en-GB" sz="2600" b="0" i="0" u="none" strike="noStrike" kern="1200" cap="none" spc="0" normalizeH="0" baseline="0" noProof="0" dirty="0">
                <a:ln>
                  <a:noFill/>
                </a:ln>
                <a:solidFill>
                  <a:srgbClr val="00437A"/>
                </a:solidFill>
                <a:effectLst/>
                <a:uLnTx/>
                <a:uFillTx/>
                <a:latin typeface="Calibri"/>
                <a:ea typeface="+mn-ea"/>
                <a:cs typeface="+mn-cs"/>
              </a:rPr>
              <a:t>Call SIA or visit our website to refer (online form available)</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12024" y="1981055"/>
            <a:ext cx="5040560" cy="3032121"/>
          </a:xfrm>
          <a:prstGeom prst="rect">
            <a:avLst/>
          </a:prstGeom>
        </p:spPr>
      </p:pic>
      <p:sp>
        <p:nvSpPr>
          <p:cNvPr id="2" name="Title 1"/>
          <p:cNvSpPr>
            <a:spLocks noGrp="1"/>
          </p:cNvSpPr>
          <p:nvPr>
            <p:ph type="title"/>
          </p:nvPr>
        </p:nvSpPr>
        <p:spPr/>
        <p:txBody>
          <a:bodyPr>
            <a:normAutofit/>
          </a:bodyPr>
          <a:lstStyle/>
          <a:p>
            <a:r>
              <a:rPr lang="en-GB" sz="2800" dirty="0"/>
              <a:t>SCI Nurse Specialists</a:t>
            </a:r>
          </a:p>
        </p:txBody>
      </p:sp>
      <p:sp>
        <p:nvSpPr>
          <p:cNvPr id="5" name="Footer Placeholder 2"/>
          <p:cNvSpPr>
            <a:spLocks noGrp="1"/>
          </p:cNvSpPr>
          <p:nvPr>
            <p:ph type="ftr" sz="quarter" idx="10"/>
          </p:nvPr>
        </p:nvSpPr>
        <p:spPr>
          <a:xfrm>
            <a:off x="423552" y="6466917"/>
            <a:ext cx="3860800" cy="262623"/>
          </a:xfr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rPr>
              <a:t>Spinal Injuries Association</a:t>
            </a:r>
          </a:p>
        </p:txBody>
      </p:sp>
    </p:spTree>
    <p:extLst>
      <p:ext uri="{BB962C8B-B14F-4D97-AF65-F5344CB8AC3E}">
        <p14:creationId xmlns:p14="http://schemas.microsoft.com/office/powerpoint/2010/main" val="1521557009"/>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p:cNvSpPr>
            <a:spLocks noChangeArrowheads="1"/>
          </p:cNvSpPr>
          <p:nvPr/>
        </p:nvSpPr>
        <p:spPr bwMode="auto">
          <a:xfrm>
            <a:off x="5837743" y="1700809"/>
            <a:ext cx="4623575" cy="4320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742950" marR="0" lvl="1" indent="-285750" algn="l" defTabSz="914400" rtl="0" eaLnBrk="1" fontAlgn="base" latinLnBrk="0" hangingPunct="1">
              <a:lnSpc>
                <a:spcPct val="90000"/>
              </a:lnSpc>
              <a:spcBef>
                <a:spcPct val="20000"/>
              </a:spcBef>
              <a:spcAft>
                <a:spcPct val="0"/>
              </a:spcAft>
              <a:buClr>
                <a:srgbClr val="000066"/>
              </a:buClr>
              <a:buSzPct val="75000"/>
              <a:buFont typeface="Wingdings" pitchFamily="2" charset="2"/>
              <a:buNone/>
              <a:tabLst/>
              <a:defRPr/>
            </a:pPr>
            <a:endParaRPr kumimoji="0" lang="en-GB" altLang="en-US" sz="2400" b="1" i="0" u="none" strike="noStrike" kern="1200" cap="none" spc="0" normalizeH="0" baseline="0" noProof="0" dirty="0">
              <a:ln>
                <a:noFill/>
              </a:ln>
              <a:solidFill>
                <a:srgbClr val="000066"/>
              </a:solidFill>
              <a:effectLst/>
              <a:uLnTx/>
              <a:uFillTx/>
              <a:latin typeface="Arial" charset="0"/>
              <a:ea typeface="+mn-ea"/>
              <a:cs typeface="+mn-cs"/>
            </a:endParaRPr>
          </a:p>
        </p:txBody>
      </p:sp>
      <p:sp>
        <p:nvSpPr>
          <p:cNvPr id="3" name="TextBox 2"/>
          <p:cNvSpPr txBox="1"/>
          <p:nvPr/>
        </p:nvSpPr>
        <p:spPr>
          <a:xfrm>
            <a:off x="0" y="1407544"/>
            <a:ext cx="12192000" cy="1015663"/>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800" b="1" i="0" u="none" strike="noStrike" kern="1200" cap="none" spc="0" normalizeH="0" baseline="0" noProof="0" dirty="0">
                <a:ln>
                  <a:noFill/>
                </a:ln>
                <a:solidFill>
                  <a:srgbClr val="00437A"/>
                </a:solidFill>
                <a:effectLst/>
                <a:uLnTx/>
                <a:uFillTx/>
                <a:latin typeface="Arial" charset="0"/>
                <a:ea typeface="+mn-ea"/>
                <a:cs typeface="+mn-cs"/>
              </a:rPr>
              <a:t>	</a:t>
            </a:r>
            <a:endParaRPr kumimoji="0" lang="en-GB" sz="3200" b="1" i="0" u="sng" strike="noStrike" kern="1200" cap="none" spc="0" normalizeH="0" baseline="0" noProof="0" dirty="0">
              <a:ln>
                <a:noFill/>
              </a:ln>
              <a:solidFill>
                <a:srgbClr val="00437A"/>
              </a:solidFill>
              <a:effectLst/>
              <a:uLnTx/>
              <a:uFillTx/>
              <a:latin typeface="Calibri"/>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600" b="1" i="0" u="none" strike="noStrike" kern="1200" cap="none" spc="0" normalizeH="0" baseline="0" noProof="0" dirty="0">
              <a:ln>
                <a:noFill/>
              </a:ln>
              <a:solidFill>
                <a:srgbClr val="00437A"/>
              </a:solidFill>
              <a:effectLst/>
              <a:uLnTx/>
              <a:uFillTx/>
              <a:latin typeface="Arial"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600" b="1" i="0" u="none" strike="noStrike" kern="1200" cap="none" spc="0" normalizeH="0" baseline="0" noProof="0" dirty="0">
              <a:ln>
                <a:noFill/>
              </a:ln>
              <a:solidFill>
                <a:srgbClr val="000066"/>
              </a:solidFill>
              <a:effectLst/>
              <a:uLnTx/>
              <a:uFillTx/>
              <a:latin typeface="Arial" charset="0"/>
              <a:ea typeface="+mn-ea"/>
              <a:cs typeface="+mn-cs"/>
            </a:endParaRPr>
          </a:p>
        </p:txBody>
      </p:sp>
      <p:sp>
        <p:nvSpPr>
          <p:cNvPr id="11" name="Text Box 4"/>
          <p:cNvSpPr txBox="1">
            <a:spLocks noChangeArrowheads="1"/>
          </p:cNvSpPr>
          <p:nvPr/>
        </p:nvSpPr>
        <p:spPr bwMode="auto">
          <a:xfrm>
            <a:off x="2703224" y="5433646"/>
            <a:ext cx="6840538" cy="1446550"/>
          </a:xfrm>
          <a:prstGeom prst="rect">
            <a:avLst/>
          </a:prstGeom>
          <a:noFill/>
          <a:ln w="38100">
            <a:noFill/>
            <a:miter lim="800000"/>
            <a:headEnd/>
            <a:tailEnd/>
          </a:ln>
          <a:effec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 typeface="Wingdings" pitchFamily="2" charset="2"/>
              <a:buNone/>
              <a:tabLst/>
              <a:defRPr/>
            </a:pPr>
            <a:r>
              <a:rPr kumimoji="0" lang="en-GB" sz="2000" b="0" i="0" u="none" strike="noStrike" kern="1200" cap="none" spc="0" normalizeH="0" baseline="0" noProof="0" dirty="0">
                <a:ln>
                  <a:noFill/>
                </a:ln>
                <a:solidFill>
                  <a:prstClr val="black"/>
                </a:solidFill>
                <a:effectLst/>
                <a:uLnTx/>
                <a:uFillTx/>
                <a:latin typeface="Arial" charset="0"/>
                <a:ea typeface="+mn-ea"/>
                <a:cs typeface="+mn-cs"/>
              </a:rPr>
              <a:t>@</a:t>
            </a:r>
            <a:r>
              <a:rPr kumimoji="0" lang="en-GB" sz="2000" b="0" i="0" u="none" strike="noStrike" kern="1200" cap="none" spc="0" normalizeH="0" baseline="0" noProof="0" dirty="0" err="1">
                <a:ln>
                  <a:noFill/>
                </a:ln>
                <a:solidFill>
                  <a:prstClr val="black"/>
                </a:solidFill>
                <a:effectLst/>
                <a:uLnTx/>
                <a:uFillTx/>
                <a:latin typeface="Arial" charset="0"/>
                <a:ea typeface="+mn-ea"/>
                <a:cs typeface="+mn-cs"/>
              </a:rPr>
              <a:t>SpinalInjuries</a:t>
            </a:r>
            <a:r>
              <a:rPr kumimoji="0" lang="en-GB" sz="2000" b="0" i="0" u="none" strike="noStrike" kern="1200" cap="none" spc="0" normalizeH="0" baseline="0" noProof="0" dirty="0">
                <a:ln>
                  <a:noFill/>
                </a:ln>
                <a:solidFill>
                  <a:prstClr val="black"/>
                </a:solidFill>
                <a:effectLst/>
                <a:uLnTx/>
                <a:uFillTx/>
                <a:latin typeface="Arial" charset="0"/>
                <a:ea typeface="+mn-ea"/>
                <a:cs typeface="+mn-cs"/>
              </a:rPr>
              <a:t> </a:t>
            </a:r>
            <a:r>
              <a:rPr kumimoji="0" lang="en-GB" sz="2200" b="0" i="0" u="none" strike="noStrike" kern="1200" cap="none" spc="0" normalizeH="0" baseline="0" noProof="0" dirty="0">
                <a:ln>
                  <a:noFill/>
                </a:ln>
                <a:solidFill>
                  <a:prstClr val="black"/>
                </a:solidFill>
                <a:effectLst/>
                <a:uLnTx/>
                <a:uFillTx/>
                <a:latin typeface="Arial" charset="0"/>
                <a:ea typeface="+mn-ea"/>
                <a:cs typeface="+mn-cs"/>
              </a:rPr>
              <a:t>	       </a:t>
            </a:r>
            <a:r>
              <a:rPr kumimoji="0" lang="en-GB" sz="2000" b="0" i="0" u="none" strike="noStrike" kern="1200" cap="none" spc="0" normalizeH="0" baseline="0" noProof="0" dirty="0">
                <a:ln>
                  <a:noFill/>
                </a:ln>
                <a:solidFill>
                  <a:prstClr val="black"/>
                </a:solidFill>
                <a:effectLst/>
                <a:uLnTx/>
                <a:uFillTx/>
                <a:latin typeface="Arial" charset="0"/>
                <a:ea typeface="+mn-ea"/>
                <a:cs typeface="+mn-cs"/>
              </a:rPr>
              <a:t>Spinal Injuries Association</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400" b="0" i="0" u="none" strike="noStrike" kern="1200" cap="none" spc="0" normalizeH="0" baseline="0" noProof="0" dirty="0">
              <a:ln>
                <a:noFill/>
              </a:ln>
              <a:solidFill>
                <a:srgbClr val="000066"/>
              </a:solidFill>
              <a:effectLst/>
              <a:uLnTx/>
              <a:uFillTx/>
              <a:latin typeface="Arial"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Arial" charset="0"/>
                <a:ea typeface="+mn-ea"/>
                <a:cs typeface="+mn-cs"/>
              </a:rPr>
              <a:t>Advice Line: 0800 980 0501</a:t>
            </a:r>
          </a:p>
          <a:p>
            <a:pPr marL="0" marR="0" lvl="0" indent="0" algn="ctr" defTabSz="914400" rtl="0" eaLnBrk="1" fontAlgn="base" latinLnBrk="0" hangingPunct="1">
              <a:lnSpc>
                <a:spcPct val="100000"/>
              </a:lnSpc>
              <a:spcBef>
                <a:spcPct val="50000"/>
              </a:spcBef>
              <a:spcAft>
                <a:spcPct val="0"/>
              </a:spcAft>
              <a:buClrTx/>
              <a:buSzTx/>
              <a:buFont typeface="Wingdings" pitchFamily="2" charset="2"/>
              <a:buNone/>
              <a:tabLst/>
              <a:defRPr/>
            </a:pPr>
            <a:endParaRPr kumimoji="0" lang="en-GB" sz="2000" b="0" i="0" u="none" strike="noStrike" kern="1200" cap="none" spc="0" normalizeH="0" baseline="0" noProof="0" dirty="0">
              <a:ln>
                <a:noFill/>
              </a:ln>
              <a:solidFill>
                <a:prstClr val="black"/>
              </a:solidFill>
              <a:effectLst/>
              <a:uLnTx/>
              <a:uFillTx/>
              <a:latin typeface="Arial" charset="0"/>
              <a:ea typeface="+mn-ea"/>
              <a:cs typeface="+mn-cs"/>
            </a:endParaRPr>
          </a:p>
        </p:txBody>
      </p:sp>
      <p:pic>
        <p:nvPicPr>
          <p:cNvPr id="12" name="Picture 14" descr="twitter icon"/>
          <p:cNvPicPr>
            <a:picLocks noChangeAspect="1" noChangeArrowheads="1"/>
          </p:cNvPicPr>
          <p:nvPr/>
        </p:nvPicPr>
        <p:blipFill>
          <a:blip r:embed="rId3"/>
          <a:srcRect/>
          <a:stretch>
            <a:fillRect/>
          </a:stretch>
        </p:blipFill>
        <p:spPr bwMode="auto">
          <a:xfrm>
            <a:off x="2560349" y="5518097"/>
            <a:ext cx="285750" cy="285750"/>
          </a:xfrm>
          <a:prstGeom prst="rect">
            <a:avLst/>
          </a:prstGeom>
          <a:noFill/>
          <a:ln w="9525">
            <a:noFill/>
            <a:miter lim="800000"/>
            <a:headEnd/>
            <a:tailEnd/>
          </a:ln>
        </p:spPr>
      </p:pic>
      <p:pic>
        <p:nvPicPr>
          <p:cNvPr id="13" name="Picture 16" descr="facebook icon"/>
          <p:cNvPicPr>
            <a:picLocks noChangeAspect="1" noChangeArrowheads="1"/>
          </p:cNvPicPr>
          <p:nvPr/>
        </p:nvPicPr>
        <p:blipFill>
          <a:blip r:embed="rId4"/>
          <a:srcRect/>
          <a:stretch>
            <a:fillRect/>
          </a:stretch>
        </p:blipFill>
        <p:spPr bwMode="auto">
          <a:xfrm>
            <a:off x="5810250" y="5550771"/>
            <a:ext cx="285750" cy="285750"/>
          </a:xfrm>
          <a:prstGeom prst="rect">
            <a:avLst/>
          </a:prstGeom>
          <a:noFill/>
          <a:ln w="9525">
            <a:noFill/>
            <a:miter lim="800000"/>
            <a:headEnd/>
            <a:tailEnd/>
          </a:ln>
        </p:spPr>
      </p:pic>
      <p:sp>
        <p:nvSpPr>
          <p:cNvPr id="2" name="Title 1"/>
          <p:cNvSpPr>
            <a:spLocks noGrp="1"/>
          </p:cNvSpPr>
          <p:nvPr>
            <p:ph type="title"/>
          </p:nvPr>
        </p:nvSpPr>
        <p:spPr/>
        <p:txBody>
          <a:bodyPr>
            <a:normAutofit/>
          </a:bodyPr>
          <a:lstStyle/>
          <a:p>
            <a:r>
              <a:rPr lang="en-GB" sz="2800" dirty="0"/>
              <a:t>Peer Support- London &amp; Kent</a:t>
            </a:r>
          </a:p>
        </p:txBody>
      </p:sp>
      <p:sp>
        <p:nvSpPr>
          <p:cNvPr id="5" name="Rectangle 4"/>
          <p:cNvSpPr/>
          <p:nvPr/>
        </p:nvSpPr>
        <p:spPr>
          <a:xfrm>
            <a:off x="4583832" y="1998490"/>
            <a:ext cx="7488832" cy="1938992"/>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4000" b="1" i="0" u="none" strike="noStrike" kern="1200" cap="none" spc="0" normalizeH="0" baseline="0" noProof="0" dirty="0">
                <a:ln>
                  <a:noFill/>
                </a:ln>
                <a:solidFill>
                  <a:srgbClr val="00437A"/>
                </a:solidFill>
                <a:effectLst/>
                <a:uLnTx/>
                <a:uFillTx/>
                <a:latin typeface="Calibri"/>
                <a:ea typeface="+mn-ea"/>
                <a:cs typeface="+mn-cs"/>
              </a:rPr>
              <a:t>Lady-Marie Dawson-Malcolm</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4000" b="1" i="0" u="none" strike="noStrike" kern="1200" cap="none" spc="0" normalizeH="0" baseline="0" noProof="0" dirty="0">
                <a:ln>
                  <a:noFill/>
                </a:ln>
                <a:solidFill>
                  <a:srgbClr val="00437A"/>
                </a:solidFill>
                <a:effectLst/>
                <a:uLnTx/>
                <a:uFillTx/>
                <a:latin typeface="Calibri"/>
                <a:ea typeface="+mn-ea"/>
                <a:cs typeface="+mn-cs"/>
              </a:rPr>
              <a:t>07817 758144</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4000" b="1" i="0" u="none" strike="noStrike" kern="1200" cap="none" spc="0" normalizeH="0" baseline="0" noProof="0" dirty="0">
                <a:ln>
                  <a:noFill/>
                </a:ln>
                <a:solidFill>
                  <a:srgbClr val="00437A"/>
                </a:solidFill>
                <a:effectLst/>
                <a:uLnTx/>
                <a:uFillTx/>
                <a:latin typeface="Calibri"/>
                <a:ea typeface="+mn-ea"/>
                <a:cs typeface="+mn-cs"/>
              </a:rPr>
              <a:t>l.dawson-malcolm@spinal.co.uk </a:t>
            </a:r>
            <a:endParaRPr kumimoji="0" lang="en-GB" sz="4000" b="0" i="0" u="none" strike="noStrike" kern="1200" cap="none" spc="0" normalizeH="0" baseline="0" noProof="0" dirty="0">
              <a:ln>
                <a:noFill/>
              </a:ln>
              <a:solidFill>
                <a:srgbClr val="00437A"/>
              </a:solidFill>
              <a:effectLst/>
              <a:uLnTx/>
              <a:uFillTx/>
              <a:latin typeface="Calibri"/>
              <a:ea typeface="+mn-ea"/>
              <a:cs typeface="+mn-cs"/>
            </a:endParaRPr>
          </a:p>
        </p:txBody>
      </p:sp>
      <p:sp>
        <p:nvSpPr>
          <p:cNvPr id="14" name="Footer Placeholder 2"/>
          <p:cNvSpPr>
            <a:spLocks noGrp="1"/>
          </p:cNvSpPr>
          <p:nvPr>
            <p:ph type="ftr" sz="quarter" idx="10"/>
          </p:nvPr>
        </p:nvSpPr>
        <p:spPr>
          <a:xfrm>
            <a:off x="423552" y="6466918"/>
            <a:ext cx="3860800" cy="262623"/>
          </a:xfr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950" b="0" i="0" u="none" strike="noStrike" kern="1200" cap="none" spc="0" normalizeH="0" baseline="0" noProof="0" dirty="0">
                <a:ln>
                  <a:noFill/>
                </a:ln>
                <a:solidFill>
                  <a:prstClr val="black">
                    <a:tint val="75000"/>
                  </a:prstClr>
                </a:solidFill>
                <a:effectLst/>
                <a:uLnTx/>
                <a:uFillTx/>
                <a:latin typeface="Calibri"/>
                <a:ea typeface="+mn-ea"/>
                <a:cs typeface="+mn-cs"/>
              </a:rPr>
              <a:t>Spinal Injuries Association</a:t>
            </a:r>
          </a:p>
        </p:txBody>
      </p:sp>
      <p:pic>
        <p:nvPicPr>
          <p:cNvPr id="6" name="Picture 5"/>
          <p:cNvPicPr>
            <a:picLocks noChangeAspect="1"/>
          </p:cNvPicPr>
          <p:nvPr/>
        </p:nvPicPr>
        <p:blipFill>
          <a:blip r:embed="rId5"/>
          <a:stretch>
            <a:fillRect/>
          </a:stretch>
        </p:blipFill>
        <p:spPr>
          <a:xfrm>
            <a:off x="1757530" y="1496634"/>
            <a:ext cx="2321904" cy="3919689"/>
          </a:xfrm>
          <a:prstGeom prst="rect">
            <a:avLst/>
          </a:prstGeom>
        </p:spPr>
      </p:pic>
    </p:spTree>
    <p:extLst>
      <p:ext uri="{BB962C8B-B14F-4D97-AF65-F5344CB8AC3E}">
        <p14:creationId xmlns:p14="http://schemas.microsoft.com/office/powerpoint/2010/main" val="2093945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ChangeArrowheads="1"/>
          </p:cNvSpPr>
          <p:nvPr/>
        </p:nvSpPr>
        <p:spPr bwMode="auto">
          <a:xfrm>
            <a:off x="5147838" y="1268760"/>
            <a:ext cx="6912767" cy="5202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l" defTabSz="914400" rtl="0" eaLnBrk="0" fontAlgn="base" latinLnBrk="0" hangingPunct="0">
              <a:lnSpc>
                <a:spcPct val="100000"/>
              </a:lnSpc>
              <a:spcBef>
                <a:spcPct val="20000"/>
              </a:spcBef>
              <a:spcAft>
                <a:spcPct val="0"/>
              </a:spcAft>
              <a:buClrTx/>
              <a:buSzTx/>
              <a:buFont typeface="Arial" charset="0"/>
              <a:buNone/>
              <a:tabLst/>
              <a:defRPr/>
            </a:pPr>
            <a:r>
              <a:rPr kumimoji="0" lang="en-US" sz="2600" b="0" i="0" u="none" strike="noStrike" kern="1200" cap="none" spc="0" normalizeH="0" baseline="0" noProof="0" dirty="0">
                <a:ln>
                  <a:noFill/>
                </a:ln>
                <a:solidFill>
                  <a:srgbClr val="00437A"/>
                </a:solidFill>
                <a:effectLst/>
                <a:uLnTx/>
                <a:uFillTx/>
                <a:latin typeface="Calibri" pitchFamily="34" charset="0"/>
                <a:ea typeface="+mn-ea"/>
                <a:cs typeface="+mn-cs"/>
              </a:rPr>
              <a:t>We are the Spinal Injuries Association (SIA), the expert voice and leading source of support and information</a:t>
            </a:r>
            <a:r>
              <a:rPr kumimoji="0" lang="en-GB" sz="2400" b="0" i="0" u="none" strike="noStrike" kern="1200" cap="none" spc="0" normalizeH="0" baseline="0" noProof="0" dirty="0">
                <a:ln>
                  <a:noFill/>
                </a:ln>
                <a:solidFill>
                  <a:srgbClr val="00437A"/>
                </a:solidFill>
                <a:effectLst/>
                <a:uLnTx/>
                <a:uFillTx/>
                <a:latin typeface="Calibri"/>
                <a:ea typeface="+mn-ea"/>
                <a:cs typeface="+mn-cs"/>
              </a:rPr>
              <a:t> </a:t>
            </a:r>
            <a:r>
              <a:rPr kumimoji="0" lang="en-US" sz="2600" b="0" i="0" u="none" strike="noStrike" kern="1200" cap="none" spc="0" normalizeH="0" baseline="0" noProof="0" dirty="0">
                <a:ln>
                  <a:noFill/>
                </a:ln>
                <a:solidFill>
                  <a:srgbClr val="00437A"/>
                </a:solidFill>
                <a:effectLst/>
                <a:uLnTx/>
                <a:uFillTx/>
                <a:latin typeface="Calibri" pitchFamily="34" charset="0"/>
                <a:ea typeface="+mn-ea"/>
                <a:cs typeface="+mn-cs"/>
              </a:rPr>
              <a:t>to people with spinal cord injury and related issues. We help people with spinal cord injuries lead fulfilled lives. </a:t>
            </a:r>
          </a:p>
          <a:p>
            <a:pPr marL="0" marR="0" lvl="0" indent="0" algn="l" defTabSz="914400" rtl="0" eaLnBrk="0" fontAlgn="base" latinLnBrk="0" hangingPunct="0">
              <a:lnSpc>
                <a:spcPct val="100000"/>
              </a:lnSpc>
              <a:spcBef>
                <a:spcPts val="1200"/>
              </a:spcBef>
              <a:spcAft>
                <a:spcPct val="0"/>
              </a:spcAft>
              <a:buClrTx/>
              <a:buSzTx/>
              <a:buFont typeface="Arial" charset="0"/>
              <a:buNone/>
              <a:tabLst/>
              <a:defRPr/>
            </a:pPr>
            <a:r>
              <a:rPr kumimoji="0" lang="en-US" sz="2600" b="0" i="0" u="none" strike="noStrike" kern="1200" cap="none" spc="0" normalizeH="0" baseline="0" noProof="0" dirty="0">
                <a:ln>
                  <a:noFill/>
                </a:ln>
                <a:solidFill>
                  <a:srgbClr val="00437A"/>
                </a:solidFill>
                <a:effectLst/>
                <a:uLnTx/>
                <a:uFillTx/>
                <a:latin typeface="Calibri" pitchFamily="34" charset="0"/>
                <a:ea typeface="+mn-ea"/>
                <a:cs typeface="+mn-cs"/>
              </a:rPr>
              <a:t>For over 40 years, we’ve been working with individual spinal cord injured (SCI) people and representing the wider SCI community to government and other decision makers. </a:t>
            </a:r>
          </a:p>
          <a:p>
            <a:pPr marL="0" marR="0" lvl="0" indent="0" algn="l" defTabSz="914400" rtl="0" eaLnBrk="0" fontAlgn="base" latinLnBrk="0" hangingPunct="0">
              <a:lnSpc>
                <a:spcPct val="100000"/>
              </a:lnSpc>
              <a:spcBef>
                <a:spcPts val="1200"/>
              </a:spcBef>
              <a:spcAft>
                <a:spcPct val="0"/>
              </a:spcAft>
              <a:buClrTx/>
              <a:buSzTx/>
              <a:buFont typeface="Arial" charset="0"/>
              <a:buNone/>
              <a:tabLst/>
              <a:defRPr/>
            </a:pPr>
            <a:r>
              <a:rPr kumimoji="0" lang="en-US" sz="2600" b="0" i="0" u="none" strike="noStrike" kern="1200" cap="none" spc="0" normalizeH="0" baseline="0" noProof="0" dirty="0">
                <a:ln>
                  <a:noFill/>
                </a:ln>
                <a:solidFill>
                  <a:srgbClr val="00437A"/>
                </a:solidFill>
                <a:effectLst/>
                <a:uLnTx/>
                <a:uFillTx/>
                <a:latin typeface="Calibri" pitchFamily="34" charset="0"/>
                <a:ea typeface="+mn-ea"/>
                <a:cs typeface="+mn-cs"/>
              </a:rPr>
              <a:t>Our work in campaigning, education and support is based on the personal experiences of our members. </a:t>
            </a:r>
            <a:endParaRPr kumimoji="0" lang="en-GB" sz="2600" b="0" i="0" u="none" strike="noStrike" kern="1200" cap="none" spc="0" normalizeH="0" baseline="0" noProof="0" dirty="0">
              <a:ln>
                <a:noFill/>
              </a:ln>
              <a:solidFill>
                <a:srgbClr val="00437A"/>
              </a:solidFill>
              <a:effectLst/>
              <a:uLnTx/>
              <a:uFillTx/>
              <a:latin typeface="Calibri" pitchFamily="34" charset="0"/>
              <a:ea typeface="+mn-ea"/>
              <a:cs typeface="+mn-cs"/>
            </a:endParaRPr>
          </a:p>
        </p:txBody>
      </p:sp>
      <p:pic>
        <p:nvPicPr>
          <p:cNvPr id="24580" name="Picture 4"/>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1095" y="1958481"/>
            <a:ext cx="3888483" cy="3169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581" name="Rectangle 3"/>
          <p:cNvSpPr>
            <a:spLocks noChangeArrowheads="1"/>
          </p:cNvSpPr>
          <p:nvPr/>
        </p:nvSpPr>
        <p:spPr bwMode="auto">
          <a:xfrm>
            <a:off x="379935" y="5229200"/>
            <a:ext cx="4536504" cy="1324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altLang="en-US" sz="2400" b="1" i="0" u="none" strike="noStrike" kern="1200" cap="none" spc="0" normalizeH="0" baseline="0" noProof="0" dirty="0">
                <a:ln>
                  <a:noFill/>
                </a:ln>
                <a:solidFill>
                  <a:srgbClr val="00437A"/>
                </a:solidFill>
                <a:effectLst/>
                <a:uLnTx/>
                <a:uFillTx/>
                <a:latin typeface="Calibri"/>
                <a:ea typeface="+mn-ea"/>
                <a:cs typeface="+mn-cs"/>
              </a:rPr>
              <a:t>Baroness </a:t>
            </a:r>
            <a:r>
              <a:rPr kumimoji="0" lang="en-GB" altLang="en-US" sz="2400" b="1" i="0" u="none" strike="noStrike" kern="1200" cap="none" spc="0" normalizeH="0" baseline="0" noProof="0" dirty="0" err="1">
                <a:ln>
                  <a:noFill/>
                </a:ln>
                <a:solidFill>
                  <a:srgbClr val="00437A"/>
                </a:solidFill>
                <a:effectLst/>
                <a:uLnTx/>
                <a:uFillTx/>
                <a:latin typeface="Calibri"/>
                <a:ea typeface="+mn-ea"/>
                <a:cs typeface="+mn-cs"/>
              </a:rPr>
              <a:t>Masham</a:t>
            </a:r>
            <a:r>
              <a:rPr kumimoji="0" lang="en-GB" altLang="en-US" sz="2400" b="1" i="0" u="none" strike="noStrike" kern="1200" cap="none" spc="0" normalizeH="0" baseline="0" noProof="0" dirty="0">
                <a:ln>
                  <a:noFill/>
                </a:ln>
                <a:solidFill>
                  <a:srgbClr val="00437A"/>
                </a:solidFill>
                <a:effectLst/>
                <a:uLnTx/>
                <a:uFillTx/>
                <a:latin typeface="Calibri"/>
                <a:ea typeface="+mn-ea"/>
                <a:cs typeface="+mn-cs"/>
              </a:rPr>
              <a:t> of </a:t>
            </a:r>
            <a:r>
              <a:rPr kumimoji="0" lang="en-GB" altLang="en-US" sz="2400" b="1" i="0" u="none" strike="noStrike" kern="1200" cap="none" spc="0" normalizeH="0" baseline="0" noProof="0" dirty="0" err="1">
                <a:ln>
                  <a:noFill/>
                </a:ln>
                <a:solidFill>
                  <a:srgbClr val="00437A"/>
                </a:solidFill>
                <a:effectLst/>
                <a:uLnTx/>
                <a:uFillTx/>
                <a:latin typeface="Calibri"/>
                <a:ea typeface="+mn-ea"/>
                <a:cs typeface="+mn-cs"/>
              </a:rPr>
              <a:t>Ilton</a:t>
            </a:r>
            <a:endParaRPr kumimoji="0" lang="en-GB" altLang="en-US" sz="2400" b="1" i="0" u="none" strike="noStrike" kern="1200" cap="none" spc="0" normalizeH="0" baseline="0" noProof="0" dirty="0">
              <a:ln>
                <a:noFill/>
              </a:ln>
              <a:solidFill>
                <a:srgbClr val="00437A"/>
              </a:solidFill>
              <a:effectLst/>
              <a:uLnTx/>
              <a:uFillTx/>
              <a:latin typeface="Calibri"/>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altLang="en-US" sz="2400" b="1" i="0" u="none" strike="noStrike" kern="1200" cap="none" spc="0" normalizeH="0" baseline="0" noProof="0" dirty="0">
                <a:ln>
                  <a:noFill/>
                </a:ln>
                <a:solidFill>
                  <a:srgbClr val="00437A"/>
                </a:solidFill>
                <a:effectLst/>
                <a:uLnTx/>
                <a:uFillTx/>
                <a:latin typeface="Calibri"/>
                <a:ea typeface="+mn-ea"/>
                <a:cs typeface="+mn-cs"/>
              </a:rPr>
              <a:t>SIA’s founder and Life President</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3200" b="0" i="0" u="none" strike="noStrike" kern="1200" cap="none" spc="0" normalizeH="0" baseline="0" noProof="0" dirty="0">
              <a:ln>
                <a:noFill/>
              </a:ln>
              <a:solidFill>
                <a:srgbClr val="00437A"/>
              </a:solidFill>
              <a:effectLst/>
              <a:uLnTx/>
              <a:uFillTx/>
              <a:latin typeface="Arial" charset="0"/>
              <a:ea typeface="+mn-ea"/>
              <a:cs typeface="+mn-cs"/>
            </a:endParaRPr>
          </a:p>
        </p:txBody>
      </p:sp>
      <p:sp>
        <p:nvSpPr>
          <p:cNvPr id="4" name="Title 3"/>
          <p:cNvSpPr>
            <a:spLocks noGrp="1"/>
          </p:cNvSpPr>
          <p:nvPr>
            <p:ph type="title"/>
          </p:nvPr>
        </p:nvSpPr>
        <p:spPr>
          <a:xfrm>
            <a:off x="516038" y="548680"/>
            <a:ext cx="9492201" cy="457264"/>
          </a:xfrm>
        </p:spPr>
        <p:txBody>
          <a:bodyPr>
            <a:normAutofit/>
          </a:bodyPr>
          <a:lstStyle/>
          <a:p>
            <a:r>
              <a:rPr lang="en-GB" sz="2800" dirty="0"/>
              <a:t>Who are we? </a:t>
            </a:r>
          </a:p>
        </p:txBody>
      </p:sp>
      <p:sp>
        <p:nvSpPr>
          <p:cNvPr id="7" name="Footer Placeholder 2"/>
          <p:cNvSpPr>
            <a:spLocks noGrp="1"/>
          </p:cNvSpPr>
          <p:nvPr>
            <p:ph type="ftr" sz="quarter" idx="10"/>
          </p:nvPr>
        </p:nvSpPr>
        <p:spPr>
          <a:xfrm>
            <a:off x="423552" y="6466917"/>
            <a:ext cx="3860800" cy="262623"/>
          </a:xfr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rPr>
              <a:t>Spinal Injuries Association</a:t>
            </a:r>
          </a:p>
        </p:txBody>
      </p:sp>
    </p:spTree>
    <p:extLst>
      <p:ext uri="{BB962C8B-B14F-4D97-AF65-F5344CB8AC3E}">
        <p14:creationId xmlns:p14="http://schemas.microsoft.com/office/powerpoint/2010/main" val="293011525"/>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11451" y="1454151"/>
            <a:ext cx="6465231" cy="4585871"/>
          </a:xfrm>
          <a:prstGeom prst="rect">
            <a:avLst/>
          </a:prstGeom>
          <a:noFill/>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9600" b="0" i="0" u="none" strike="noStrike" kern="1200" cap="none" spc="0" normalizeH="0" baseline="0" noProof="0" dirty="0">
                <a:ln>
                  <a:noFill/>
                </a:ln>
                <a:solidFill>
                  <a:srgbClr val="C00000"/>
                </a:solidFill>
                <a:effectLst/>
                <a:uLnTx/>
                <a:uFillTx/>
                <a:latin typeface="Calibri"/>
                <a:ea typeface="+mn-ea"/>
                <a:cs typeface="+mn-cs"/>
              </a:rPr>
              <a:t>8</a:t>
            </a:r>
            <a:r>
              <a:rPr kumimoji="0" lang="en-GB" sz="9600" b="0"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a:ea typeface="+mn-ea"/>
                <a:cs typeface="+mn-cs"/>
              </a:rPr>
              <a:t>        </a:t>
            </a:r>
            <a:r>
              <a:rPr kumimoji="0" lang="en-GB" sz="9600" b="0" i="0" u="none" strike="noStrike" kern="1200" cap="none" spc="0" normalizeH="0" baseline="0" noProof="0" dirty="0">
                <a:ln>
                  <a:noFill/>
                </a:ln>
                <a:solidFill>
                  <a:srgbClr val="1F497D"/>
                </a:solidFill>
                <a:effectLst/>
                <a:uLnTx/>
                <a:uFillTx/>
                <a:latin typeface="Calibri"/>
                <a:ea typeface="+mn-ea"/>
                <a:cs typeface="+mn-cs"/>
              </a:rPr>
              <a:t>40,000</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3200" b="0" i="0" u="none" strike="noStrike" kern="1200" cap="none" spc="0" normalizeH="0" baseline="0" noProof="0" dirty="0">
              <a:ln>
                <a:noFill/>
              </a:ln>
              <a:solidFill>
                <a:srgbClr val="C00000"/>
              </a:solidFill>
              <a:effectLst/>
              <a:uLnTx/>
              <a:uFillTx/>
              <a:latin typeface="Calibri"/>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3600" b="1" i="0" u="none" strike="noStrike" kern="1200" cap="none" spc="0" normalizeH="0" baseline="0" noProof="0" dirty="0">
                <a:ln>
                  <a:noFill/>
                </a:ln>
                <a:solidFill>
                  <a:srgbClr val="00437A"/>
                </a:solidFill>
                <a:effectLst/>
                <a:uLnTx/>
                <a:uFillTx/>
                <a:latin typeface="Calibri"/>
                <a:ea typeface="+mn-ea"/>
                <a:cs typeface="+mn-cs"/>
              </a:rPr>
              <a:t>Pick a number….</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3200" b="0" i="0" u="none" strike="noStrike" kern="1200" cap="none" spc="0" normalizeH="0" baseline="0" noProof="0" dirty="0">
              <a:ln>
                <a:noFill/>
              </a:ln>
              <a:solidFill>
                <a:srgbClr val="C00000"/>
              </a:solidFill>
              <a:effectLst/>
              <a:uLnTx/>
              <a:uFillTx/>
              <a:latin typeface="Calibri"/>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9600" b="0" i="0" u="none" strike="noStrike" kern="1200" cap="none" spc="0" normalizeH="0" baseline="0" noProof="0" dirty="0">
                <a:ln>
                  <a:noFill/>
                </a:ln>
                <a:solidFill>
                  <a:srgbClr val="1F497D"/>
                </a:solidFill>
                <a:effectLst/>
                <a:uLnTx/>
                <a:uFillTx/>
                <a:latin typeface="Calibri"/>
                <a:ea typeface="+mn-ea"/>
                <a:cs typeface="+mn-cs"/>
              </a:rPr>
              <a:t>5</a:t>
            </a:r>
            <a:r>
              <a:rPr kumimoji="0" lang="en-GB" sz="9600" b="0"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a:ea typeface="+mn-ea"/>
                <a:cs typeface="+mn-cs"/>
              </a:rPr>
              <a:t>               </a:t>
            </a:r>
            <a:r>
              <a:rPr kumimoji="0" lang="en-GB" sz="9600" b="0" i="0" u="none" strike="noStrike" kern="1200" cap="none" spc="0" normalizeH="0" baseline="0" noProof="0" dirty="0">
                <a:ln>
                  <a:noFill/>
                </a:ln>
                <a:solidFill>
                  <a:srgbClr val="C00000"/>
                </a:solidFill>
                <a:effectLst/>
                <a:uLnTx/>
                <a:uFillTx/>
                <a:latin typeface="Calibri"/>
                <a:ea typeface="+mn-ea"/>
                <a:cs typeface="+mn-cs"/>
              </a:rPr>
              <a:t>25</a:t>
            </a:r>
          </a:p>
        </p:txBody>
      </p:sp>
      <p:sp>
        <p:nvSpPr>
          <p:cNvPr id="2" name="Title 1"/>
          <p:cNvSpPr>
            <a:spLocks noGrp="1"/>
          </p:cNvSpPr>
          <p:nvPr>
            <p:ph type="title"/>
          </p:nvPr>
        </p:nvSpPr>
        <p:spPr/>
        <p:txBody>
          <a:bodyPr/>
          <a:lstStyle/>
          <a:p>
            <a:endParaRPr lang="en-GB"/>
          </a:p>
        </p:txBody>
      </p:sp>
      <p:sp>
        <p:nvSpPr>
          <p:cNvPr id="4" name="Footer Placeholder 2"/>
          <p:cNvSpPr>
            <a:spLocks noGrp="1"/>
          </p:cNvSpPr>
          <p:nvPr>
            <p:ph type="ftr" sz="quarter" idx="10"/>
          </p:nvPr>
        </p:nvSpPr>
        <p:spPr>
          <a:xfrm>
            <a:off x="423552" y="6466917"/>
            <a:ext cx="3860800" cy="262623"/>
          </a:xfr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rPr>
              <a:t>Spinal Injuries Association</a:t>
            </a:r>
          </a:p>
        </p:txBody>
      </p:sp>
    </p:spTree>
    <p:extLst>
      <p:ext uri="{BB962C8B-B14F-4D97-AF65-F5344CB8AC3E}">
        <p14:creationId xmlns:p14="http://schemas.microsoft.com/office/powerpoint/2010/main" val="26942634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1000"/>
                                        <p:tgtEl>
                                          <p:spTgt spid="3">
                                            <p:txEl>
                                              <p:pRg st="4" end="4"/>
                                            </p:txEl>
                                          </p:spTgt>
                                        </p:tgtEl>
                                      </p:cBhvr>
                                    </p:animEffect>
                                    <p:anim calcmode="lin" valueType="num">
                                      <p:cBhvr>
                                        <p:cTn id="1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1" presetClass="entr" presetSubtype="0" fill="hold"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854745" y="1286743"/>
            <a:ext cx="4197649" cy="2431146"/>
          </a:xfrm>
        </p:spPr>
      </p:pic>
      <p:sp>
        <p:nvSpPr>
          <p:cNvPr id="13314" name="Rectangle 2"/>
          <p:cNvSpPr>
            <a:spLocks noGrp="1" noChangeArrowheads="1"/>
          </p:cNvSpPr>
          <p:nvPr>
            <p:ph type="title"/>
          </p:nvPr>
        </p:nvSpPr>
        <p:spPr/>
        <p:txBody>
          <a:bodyPr anchor="t">
            <a:normAutofit/>
          </a:bodyPr>
          <a:lstStyle/>
          <a:p>
            <a:pPr algn="l" eaLnBrk="1" hangingPunct="1"/>
            <a:r>
              <a:rPr lang="en-GB" altLang="en-US" sz="2800" dirty="0">
                <a:cs typeface="Arial" charset="0"/>
              </a:rPr>
              <a:t>What causes SCI?</a:t>
            </a:r>
          </a:p>
        </p:txBody>
      </p:sp>
      <p:grpSp>
        <p:nvGrpSpPr>
          <p:cNvPr id="13316" name="Group 1"/>
          <p:cNvGrpSpPr>
            <a:grpSpLocks/>
          </p:cNvGrpSpPr>
          <p:nvPr/>
        </p:nvGrpSpPr>
        <p:grpSpPr bwMode="auto">
          <a:xfrm>
            <a:off x="2309194" y="3708401"/>
            <a:ext cx="7488237" cy="3024187"/>
            <a:chOff x="900114" y="3573016"/>
            <a:chExt cx="7488309" cy="3024336"/>
          </a:xfrm>
        </p:grpSpPr>
        <p:sp>
          <p:nvSpPr>
            <p:cNvPr id="13321" name="Text Box 7"/>
            <p:cNvSpPr txBox="1">
              <a:spLocks noChangeArrowheads="1"/>
            </p:cNvSpPr>
            <p:nvPr/>
          </p:nvSpPr>
          <p:spPr bwMode="auto">
            <a:xfrm>
              <a:off x="4643475" y="3788927"/>
              <a:ext cx="3744948" cy="400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l" defTabSz="914400" rtl="0" eaLnBrk="0" fontAlgn="base" latinLnBrk="0" hangingPunct="0">
                <a:lnSpc>
                  <a:spcPct val="100000"/>
                </a:lnSpc>
                <a:spcBef>
                  <a:spcPct val="20000"/>
                </a:spcBef>
                <a:spcAft>
                  <a:spcPct val="0"/>
                </a:spcAft>
                <a:buClr>
                  <a:srgbClr val="EEECE1"/>
                </a:buClr>
                <a:buSzPct val="75000"/>
                <a:buFont typeface="Wingdings" pitchFamily="2" charset="2"/>
                <a:buNone/>
                <a:tabLst/>
                <a:defRPr/>
              </a:pPr>
              <a:endParaRPr kumimoji="0" lang="en-US" altLang="en-US" sz="2000" b="1" i="0" u="none" strike="noStrike" kern="1200" cap="none" spc="0" normalizeH="0" baseline="0" noProof="0">
                <a:ln>
                  <a:noFill/>
                </a:ln>
                <a:solidFill>
                  <a:srgbClr val="990033"/>
                </a:solidFill>
                <a:effectLst/>
                <a:uLnTx/>
                <a:uFillTx/>
                <a:latin typeface="Arial" charset="0"/>
                <a:ea typeface="+mn-ea"/>
                <a:cs typeface="+mn-cs"/>
              </a:endParaRPr>
            </a:p>
          </p:txBody>
        </p:sp>
        <p:graphicFrame>
          <p:nvGraphicFramePr>
            <p:cNvPr id="8" name="Chart 7"/>
            <p:cNvGraphicFramePr>
              <a:graphicFrameLocks/>
            </p:cNvGraphicFramePr>
            <p:nvPr/>
          </p:nvGraphicFramePr>
          <p:xfrm>
            <a:off x="900114" y="3573016"/>
            <a:ext cx="3531344" cy="3024336"/>
          </p:xfrm>
          <a:graphic>
            <a:graphicData uri="http://schemas.openxmlformats.org/drawingml/2006/chart">
              <c:chart xmlns:c="http://schemas.openxmlformats.org/drawingml/2006/chart" xmlns:r="http://schemas.openxmlformats.org/officeDocument/2006/relationships" r:id="rId4"/>
            </a:graphicData>
          </a:graphic>
        </p:graphicFrame>
      </p:grpSp>
      <p:pic>
        <p:nvPicPr>
          <p:cNvPr id="13318" name="Picture 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892102" y="3795714"/>
            <a:ext cx="3780037" cy="2517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0" name="Picture 5"/>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035294" y="4103688"/>
            <a:ext cx="4144800" cy="216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73956" y="1286743"/>
            <a:ext cx="3726499" cy="2482780"/>
          </a:xfrm>
          <a:prstGeom prst="rect">
            <a:avLst/>
          </a:prstGeom>
        </p:spPr>
      </p:pic>
      <p:sp>
        <p:nvSpPr>
          <p:cNvPr id="10" name="Footer Placeholder 2"/>
          <p:cNvSpPr>
            <a:spLocks noGrp="1"/>
          </p:cNvSpPr>
          <p:nvPr>
            <p:ph type="ftr" sz="quarter" idx="10"/>
          </p:nvPr>
        </p:nvSpPr>
        <p:spPr>
          <a:xfrm>
            <a:off x="423552" y="6466917"/>
            <a:ext cx="3860800" cy="262623"/>
          </a:xfr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rPr>
              <a:t>Spinal Injuries Association</a:t>
            </a:r>
          </a:p>
        </p:txBody>
      </p:sp>
    </p:spTree>
    <p:extLst>
      <p:ext uri="{BB962C8B-B14F-4D97-AF65-F5344CB8AC3E}">
        <p14:creationId xmlns:p14="http://schemas.microsoft.com/office/powerpoint/2010/main" val="254312642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3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3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Box 6"/>
          <p:cNvSpPr txBox="1">
            <a:spLocks noChangeArrowheads="1"/>
          </p:cNvSpPr>
          <p:nvPr/>
        </p:nvSpPr>
        <p:spPr bwMode="auto">
          <a:xfrm>
            <a:off x="3935413" y="1268414"/>
            <a:ext cx="4176712"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charset="0"/>
              <a:ea typeface="+mn-ea"/>
              <a:cs typeface="+mn-cs"/>
            </a:endParaRPr>
          </a:p>
        </p:txBody>
      </p:sp>
      <p:graphicFrame>
        <p:nvGraphicFramePr>
          <p:cNvPr id="14340" name="Chart 7"/>
          <p:cNvGraphicFramePr>
            <a:graphicFrameLocks/>
          </p:cNvGraphicFramePr>
          <p:nvPr>
            <p:extLst/>
          </p:nvPr>
        </p:nvGraphicFramePr>
        <p:xfrm>
          <a:off x="1991544" y="1124744"/>
          <a:ext cx="8477448" cy="5282207"/>
        </p:xfrm>
        <a:graphic>
          <a:graphicData uri="http://schemas.openxmlformats.org/presentationml/2006/ole">
            <mc:AlternateContent xmlns:mc="http://schemas.openxmlformats.org/markup-compatibility/2006">
              <mc:Choice xmlns:v="urn:schemas-microsoft-com:vml" Requires="v">
                <p:oleObj spid="_x0000_s1026" name="Chart" r:id="rId4" imgW="8801244" imgH="5572253" progId="Excel.Chart.8">
                  <p:embed/>
                </p:oleObj>
              </mc:Choice>
              <mc:Fallback>
                <p:oleObj name="Chart" r:id="rId4" imgW="8801244" imgH="5572253" progId="Excel.Chart.8">
                  <p:embed/>
                  <p:pic>
                    <p:nvPicPr>
                      <p:cNvPr id="14340" name="Chart 7"/>
                      <p:cNvPicPr>
                        <a:picLocks noChangeArrowheads="1"/>
                      </p:cNvPicPr>
                      <p:nvPr/>
                    </p:nvPicPr>
                    <p:blipFill>
                      <a:blip r:embed="rId5"/>
                      <a:srcRect/>
                      <a:stretch>
                        <a:fillRect/>
                      </a:stretch>
                    </p:blipFill>
                    <p:spPr bwMode="auto">
                      <a:xfrm>
                        <a:off x="1991544" y="1124744"/>
                        <a:ext cx="8477448" cy="5282207"/>
                      </a:xfrm>
                      <a:prstGeom prst="rect">
                        <a:avLst/>
                      </a:prstGeom>
                      <a:noFill/>
                      <a:extLst/>
                    </p:spPr>
                  </p:pic>
                </p:oleObj>
              </mc:Fallback>
            </mc:AlternateContent>
          </a:graphicData>
        </a:graphic>
      </p:graphicFrame>
      <p:sp>
        <p:nvSpPr>
          <p:cNvPr id="4" name="Content Placeholder 3"/>
          <p:cNvSpPr>
            <a:spLocks noGrp="1"/>
          </p:cNvSpPr>
          <p:nvPr>
            <p:ph idx="1"/>
          </p:nvPr>
        </p:nvSpPr>
        <p:spPr/>
        <p:txBody>
          <a:bodyPr/>
          <a:lstStyle/>
          <a:p>
            <a:endParaRPr lang="en-GB"/>
          </a:p>
        </p:txBody>
      </p:sp>
      <p:sp>
        <p:nvSpPr>
          <p:cNvPr id="5" name="Footer Placeholder 2"/>
          <p:cNvSpPr>
            <a:spLocks noGrp="1"/>
          </p:cNvSpPr>
          <p:nvPr>
            <p:ph type="ftr" sz="quarter"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rPr>
              <a:t>Spinal Injuries Association</a:t>
            </a:r>
          </a:p>
        </p:txBody>
      </p:sp>
      <p:sp>
        <p:nvSpPr>
          <p:cNvPr id="2" name="Title 1"/>
          <p:cNvSpPr>
            <a:spLocks noGrp="1"/>
          </p:cNvSpPr>
          <p:nvPr>
            <p:ph type="title"/>
          </p:nvPr>
        </p:nvSpPr>
        <p:spPr>
          <a:xfrm>
            <a:off x="423552" y="429075"/>
            <a:ext cx="9492201" cy="457264"/>
          </a:xfrm>
        </p:spPr>
        <p:txBody>
          <a:bodyPr>
            <a:noAutofit/>
          </a:bodyPr>
          <a:lstStyle/>
          <a:p>
            <a:r>
              <a:rPr lang="en-GB" sz="2800" dirty="0">
                <a:latin typeface="SIA Brush Font" pitchFamily="2" charset="0"/>
              </a:rPr>
              <a:t>SCI Acquired Through Illness or Disease</a:t>
            </a:r>
          </a:p>
        </p:txBody>
      </p:sp>
    </p:spTree>
    <p:extLst>
      <p:ext uri="{BB962C8B-B14F-4D97-AF65-F5344CB8AC3E}">
        <p14:creationId xmlns:p14="http://schemas.microsoft.com/office/powerpoint/2010/main" val="40395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434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MAJOR IMPAIRMENTS/DIFFICULTIES…"/>
          <p:cNvSpPr txBox="1"/>
          <p:nvPr/>
        </p:nvSpPr>
        <p:spPr>
          <a:xfrm>
            <a:off x="1992313" y="151181"/>
            <a:ext cx="9144001" cy="6555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nchor="ctr">
            <a:spAutoFit/>
          </a:bodyPr>
          <a:lstStyle/>
          <a:p>
            <a:pPr marL="285750" indent="-285750">
              <a:defRPr sz="2800" b="1">
                <a:solidFill>
                  <a:srgbClr val="990033"/>
                </a:solidFill>
              </a:defRPr>
            </a:pPr>
            <a:r>
              <a:rPr sz="2800" dirty="0"/>
              <a:t>MAJOR IMPAIRMENTS/DIFFICULTIES</a:t>
            </a:r>
            <a:endParaRPr sz="2800" dirty="0">
              <a:solidFill>
                <a:srgbClr val="1F497D"/>
              </a:solidFill>
            </a:endParaRPr>
          </a:p>
          <a:p>
            <a:pPr marL="285750" indent="-285750">
              <a:defRPr sz="2800" b="1">
                <a:solidFill>
                  <a:srgbClr val="1F497D"/>
                </a:solidFill>
              </a:defRPr>
            </a:pPr>
            <a:endParaRPr sz="2800" dirty="0">
              <a:solidFill>
                <a:srgbClr val="1F497D"/>
              </a:solidFill>
            </a:endParaRPr>
          </a:p>
          <a:p>
            <a:pPr marL="285750" indent="-285750">
              <a:buSzPct val="100000"/>
              <a:buFont typeface="Arial"/>
              <a:buChar char="•"/>
              <a:defRPr sz="2800" b="1">
                <a:solidFill>
                  <a:srgbClr val="002060"/>
                </a:solidFill>
              </a:defRPr>
            </a:pPr>
            <a:r>
              <a:rPr sz="2800" dirty="0"/>
              <a:t>   </a:t>
            </a:r>
            <a:r>
              <a:rPr lang="en-GB" sz="2800"/>
              <a:t>  </a:t>
            </a:r>
            <a:r>
              <a:rPr sz="2800"/>
              <a:t>Loss of movement &amp; sensation</a:t>
            </a:r>
          </a:p>
          <a:p>
            <a:pPr marL="285750" indent="-285750">
              <a:buSzPct val="100000"/>
              <a:buFont typeface="Arial"/>
              <a:buChar char="•"/>
              <a:defRPr sz="2800" b="1">
                <a:solidFill>
                  <a:srgbClr val="002060"/>
                </a:solidFill>
              </a:defRPr>
            </a:pPr>
            <a:r>
              <a:rPr sz="2800" dirty="0"/>
              <a:t>     Independence</a:t>
            </a:r>
          </a:p>
          <a:p>
            <a:pPr marL="285750" indent="-285750">
              <a:buSzPct val="100000"/>
              <a:buFont typeface="Arial"/>
              <a:buChar char="•"/>
              <a:defRPr sz="2800" b="1">
                <a:solidFill>
                  <a:srgbClr val="002060"/>
                </a:solidFill>
              </a:defRPr>
            </a:pPr>
            <a:r>
              <a:rPr sz="2800" dirty="0"/>
              <a:t>     Incontinence</a:t>
            </a:r>
          </a:p>
          <a:p>
            <a:pPr marL="285750" indent="-285750">
              <a:buSzPct val="100000"/>
              <a:buFont typeface="Arial"/>
              <a:buChar char="•"/>
              <a:defRPr sz="2800" b="1">
                <a:solidFill>
                  <a:srgbClr val="002060"/>
                </a:solidFill>
              </a:defRPr>
            </a:pPr>
            <a:r>
              <a:rPr sz="2800" dirty="0"/>
              <a:t>     Inability to cough/sneeze effectively</a:t>
            </a:r>
          </a:p>
          <a:p>
            <a:pPr marL="285750" indent="-285750">
              <a:buSzPct val="100000"/>
              <a:buFont typeface="Arial"/>
              <a:buChar char="•"/>
              <a:defRPr sz="2800" b="1">
                <a:solidFill>
                  <a:srgbClr val="002060"/>
                </a:solidFill>
              </a:defRPr>
            </a:pPr>
            <a:r>
              <a:rPr sz="2800" dirty="0"/>
              <a:t>     Autonomic </a:t>
            </a:r>
            <a:r>
              <a:rPr sz="2800" dirty="0" err="1"/>
              <a:t>Dysreflexia</a:t>
            </a:r>
            <a:endParaRPr sz="2800" dirty="0"/>
          </a:p>
          <a:p>
            <a:pPr marL="285750" indent="-285750">
              <a:buSzPct val="100000"/>
              <a:buFont typeface="Arial"/>
              <a:buChar char="•"/>
              <a:defRPr sz="2800" b="1">
                <a:solidFill>
                  <a:srgbClr val="002060"/>
                </a:solidFill>
              </a:defRPr>
            </a:pPr>
            <a:r>
              <a:rPr sz="2800" dirty="0"/>
              <a:t>     </a:t>
            </a:r>
            <a:r>
              <a:rPr sz="2800" dirty="0" err="1"/>
              <a:t>Poikilothermia</a:t>
            </a:r>
            <a:endParaRPr sz="2800" dirty="0"/>
          </a:p>
          <a:p>
            <a:pPr marL="285750" indent="-285750">
              <a:buSzPct val="100000"/>
              <a:buFont typeface="Arial"/>
              <a:buChar char="•"/>
              <a:defRPr sz="2800" b="1">
                <a:solidFill>
                  <a:srgbClr val="002060"/>
                </a:solidFill>
              </a:defRPr>
            </a:pPr>
            <a:r>
              <a:rPr sz="2800" dirty="0"/>
              <a:t>     Sexual function</a:t>
            </a:r>
          </a:p>
          <a:p>
            <a:pPr marL="285750" indent="-285750">
              <a:buSzPct val="100000"/>
              <a:buFont typeface="Arial"/>
              <a:buChar char="•"/>
              <a:defRPr sz="2800" b="1">
                <a:solidFill>
                  <a:srgbClr val="002060"/>
                </a:solidFill>
              </a:defRPr>
            </a:pPr>
            <a:r>
              <a:rPr sz="2800" dirty="0"/>
              <a:t>     Family dynamics</a:t>
            </a:r>
          </a:p>
          <a:p>
            <a:pPr marL="285750" indent="-285750">
              <a:buSzPct val="100000"/>
              <a:buFont typeface="Arial"/>
              <a:buChar char="•"/>
              <a:defRPr sz="2800" b="1">
                <a:solidFill>
                  <a:srgbClr val="002060"/>
                </a:solidFill>
              </a:defRPr>
            </a:pPr>
            <a:r>
              <a:rPr sz="2800" dirty="0"/>
              <a:t>     Work and play</a:t>
            </a:r>
          </a:p>
          <a:p>
            <a:pPr marL="285750" indent="-285750">
              <a:buSzPct val="100000"/>
              <a:buFont typeface="Arial"/>
              <a:buChar char="•"/>
              <a:defRPr sz="2800" b="1">
                <a:solidFill>
                  <a:srgbClr val="002060"/>
                </a:solidFill>
              </a:defRPr>
            </a:pPr>
            <a:r>
              <a:rPr sz="2800" dirty="0"/>
              <a:t>     Vulnerability</a:t>
            </a:r>
          </a:p>
          <a:p>
            <a:pPr marL="285750" indent="-285750">
              <a:defRPr sz="2800" b="1">
                <a:solidFill>
                  <a:srgbClr val="002060"/>
                </a:solidFill>
              </a:defRPr>
            </a:pPr>
            <a:r>
              <a:rPr sz="2800" dirty="0"/>
              <a:t>     </a:t>
            </a:r>
          </a:p>
          <a:p>
            <a:pPr marL="285750" indent="-285750">
              <a:defRPr sz="2800" b="1">
                <a:solidFill>
                  <a:srgbClr val="1F497D"/>
                </a:solidFill>
              </a:defRPr>
            </a:pPr>
            <a:r>
              <a:rPr sz="2800" dirty="0">
                <a:solidFill>
                  <a:srgbClr val="002060"/>
                </a:solidFill>
              </a:rPr>
              <a:t/>
            </a:r>
            <a:br>
              <a:rPr sz="2800" dirty="0">
                <a:solidFill>
                  <a:srgbClr val="002060"/>
                </a:solidFill>
              </a:rPr>
            </a:br>
            <a:endParaRPr sz="2800" dirty="0">
              <a:solidFill>
                <a:srgbClr val="002060"/>
              </a:solidFill>
            </a:endParaRPr>
          </a:p>
        </p:txBody>
      </p:sp>
    </p:spTree>
    <p:extLst>
      <p:ext uri="{BB962C8B-B14F-4D97-AF65-F5344CB8AC3E}">
        <p14:creationId xmlns:p14="http://schemas.microsoft.com/office/powerpoint/2010/main" val="1532331297"/>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iterate>
                                    <p:tmAbs val="0"/>
                                  </p:iterate>
                                  <p:childTnLst>
                                    <p:set>
                                      <p:cBhvr>
                                        <p:cTn id="6" fill="hold"/>
                                        <p:tgtEl>
                                          <p:spTgt spid="177">
                                            <p:txEl>
                                              <p:pRg st="2" end="2"/>
                                            </p:txEl>
                                          </p:spTgt>
                                        </p:tgtEl>
                                        <p:attrNameLst>
                                          <p:attrName>style.visibility</p:attrName>
                                        </p:attrNameLst>
                                      </p:cBhvr>
                                      <p:to>
                                        <p:strVal val="visible"/>
                                      </p:to>
                                    </p:set>
                                    <p:animEffect transition="in" filter="blinds(horizontal)">
                                      <p:cBhvr>
                                        <p:cTn id="7" dur="1000"/>
                                        <p:tgtEl>
                                          <p:spTgt spid="17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iterate>
                                    <p:tmAbs val="0"/>
                                  </p:iterate>
                                  <p:childTnLst>
                                    <p:set>
                                      <p:cBhvr>
                                        <p:cTn id="11" fill="hold"/>
                                        <p:tgtEl>
                                          <p:spTgt spid="177">
                                            <p:txEl>
                                              <p:pRg st="3" end="3"/>
                                            </p:txEl>
                                          </p:spTgt>
                                        </p:tgtEl>
                                        <p:attrNameLst>
                                          <p:attrName>style.visibility</p:attrName>
                                        </p:attrNameLst>
                                      </p:cBhvr>
                                      <p:to>
                                        <p:strVal val="visible"/>
                                      </p:to>
                                    </p:set>
                                    <p:animEffect transition="in" filter="blinds(horizontal)">
                                      <p:cBhvr>
                                        <p:cTn id="12" dur="1000"/>
                                        <p:tgtEl>
                                          <p:spTgt spid="17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iterate>
                                    <p:tmAbs val="0"/>
                                  </p:iterate>
                                  <p:childTnLst>
                                    <p:set>
                                      <p:cBhvr>
                                        <p:cTn id="16" fill="hold"/>
                                        <p:tgtEl>
                                          <p:spTgt spid="177">
                                            <p:txEl>
                                              <p:pRg st="4" end="4"/>
                                            </p:txEl>
                                          </p:spTgt>
                                        </p:tgtEl>
                                        <p:attrNameLst>
                                          <p:attrName>style.visibility</p:attrName>
                                        </p:attrNameLst>
                                      </p:cBhvr>
                                      <p:to>
                                        <p:strVal val="visible"/>
                                      </p:to>
                                    </p:set>
                                    <p:animEffect transition="in" filter="blinds(horizontal)">
                                      <p:cBhvr>
                                        <p:cTn id="17" dur="1000"/>
                                        <p:tgtEl>
                                          <p:spTgt spid="177">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iterate>
                                    <p:tmAbs val="0"/>
                                  </p:iterate>
                                  <p:childTnLst>
                                    <p:set>
                                      <p:cBhvr>
                                        <p:cTn id="21" fill="hold"/>
                                        <p:tgtEl>
                                          <p:spTgt spid="177">
                                            <p:txEl>
                                              <p:pRg st="5" end="5"/>
                                            </p:txEl>
                                          </p:spTgt>
                                        </p:tgtEl>
                                        <p:attrNameLst>
                                          <p:attrName>style.visibility</p:attrName>
                                        </p:attrNameLst>
                                      </p:cBhvr>
                                      <p:to>
                                        <p:strVal val="visible"/>
                                      </p:to>
                                    </p:set>
                                    <p:animEffect transition="in" filter="blinds(horizontal)">
                                      <p:cBhvr>
                                        <p:cTn id="22" dur="1000"/>
                                        <p:tgtEl>
                                          <p:spTgt spid="177">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iterate>
                                    <p:tmAbs val="0"/>
                                  </p:iterate>
                                  <p:childTnLst>
                                    <p:set>
                                      <p:cBhvr>
                                        <p:cTn id="26" fill="hold"/>
                                        <p:tgtEl>
                                          <p:spTgt spid="177">
                                            <p:txEl>
                                              <p:pRg st="6" end="6"/>
                                            </p:txEl>
                                          </p:spTgt>
                                        </p:tgtEl>
                                        <p:attrNameLst>
                                          <p:attrName>style.visibility</p:attrName>
                                        </p:attrNameLst>
                                      </p:cBhvr>
                                      <p:to>
                                        <p:strVal val="visible"/>
                                      </p:to>
                                    </p:set>
                                    <p:animEffect transition="in" filter="blinds(horizontal)">
                                      <p:cBhvr>
                                        <p:cTn id="27" dur="1000"/>
                                        <p:tgtEl>
                                          <p:spTgt spid="177">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iterate>
                                    <p:tmAbs val="0"/>
                                  </p:iterate>
                                  <p:childTnLst>
                                    <p:set>
                                      <p:cBhvr>
                                        <p:cTn id="31" fill="hold"/>
                                        <p:tgtEl>
                                          <p:spTgt spid="177">
                                            <p:txEl>
                                              <p:pRg st="7" end="7"/>
                                            </p:txEl>
                                          </p:spTgt>
                                        </p:tgtEl>
                                        <p:attrNameLst>
                                          <p:attrName>style.visibility</p:attrName>
                                        </p:attrNameLst>
                                      </p:cBhvr>
                                      <p:to>
                                        <p:strVal val="visible"/>
                                      </p:to>
                                    </p:set>
                                    <p:animEffect transition="in" filter="blinds(horizontal)">
                                      <p:cBhvr>
                                        <p:cTn id="32" dur="1000"/>
                                        <p:tgtEl>
                                          <p:spTgt spid="177">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iterate>
                                    <p:tmAbs val="0"/>
                                  </p:iterate>
                                  <p:childTnLst>
                                    <p:set>
                                      <p:cBhvr>
                                        <p:cTn id="36" fill="hold"/>
                                        <p:tgtEl>
                                          <p:spTgt spid="177">
                                            <p:txEl>
                                              <p:pRg st="8" end="8"/>
                                            </p:txEl>
                                          </p:spTgt>
                                        </p:tgtEl>
                                        <p:attrNameLst>
                                          <p:attrName>style.visibility</p:attrName>
                                        </p:attrNameLst>
                                      </p:cBhvr>
                                      <p:to>
                                        <p:strVal val="visible"/>
                                      </p:to>
                                    </p:set>
                                    <p:animEffect transition="in" filter="blinds(horizontal)">
                                      <p:cBhvr>
                                        <p:cTn id="37" dur="1000"/>
                                        <p:tgtEl>
                                          <p:spTgt spid="177">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iterate>
                                    <p:tmAbs val="0"/>
                                  </p:iterate>
                                  <p:childTnLst>
                                    <p:set>
                                      <p:cBhvr>
                                        <p:cTn id="41" fill="hold"/>
                                        <p:tgtEl>
                                          <p:spTgt spid="177">
                                            <p:txEl>
                                              <p:pRg st="9" end="9"/>
                                            </p:txEl>
                                          </p:spTgt>
                                        </p:tgtEl>
                                        <p:attrNameLst>
                                          <p:attrName>style.visibility</p:attrName>
                                        </p:attrNameLst>
                                      </p:cBhvr>
                                      <p:to>
                                        <p:strVal val="visible"/>
                                      </p:to>
                                    </p:set>
                                    <p:animEffect transition="in" filter="blinds(horizontal)">
                                      <p:cBhvr>
                                        <p:cTn id="42" dur="1000"/>
                                        <p:tgtEl>
                                          <p:spTgt spid="177">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iterate>
                                    <p:tmAbs val="0"/>
                                  </p:iterate>
                                  <p:childTnLst>
                                    <p:set>
                                      <p:cBhvr>
                                        <p:cTn id="46" fill="hold"/>
                                        <p:tgtEl>
                                          <p:spTgt spid="177">
                                            <p:txEl>
                                              <p:pRg st="10" end="10"/>
                                            </p:txEl>
                                          </p:spTgt>
                                        </p:tgtEl>
                                        <p:attrNameLst>
                                          <p:attrName>style.visibility</p:attrName>
                                        </p:attrNameLst>
                                      </p:cBhvr>
                                      <p:to>
                                        <p:strVal val="visible"/>
                                      </p:to>
                                    </p:set>
                                    <p:animEffect transition="in" filter="blinds(horizontal)">
                                      <p:cBhvr>
                                        <p:cTn id="47" dur="1000"/>
                                        <p:tgtEl>
                                          <p:spTgt spid="177">
                                            <p:txEl>
                                              <p:pRg st="10" end="1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iterate>
                                    <p:tmAbs val="0"/>
                                  </p:iterate>
                                  <p:childTnLst>
                                    <p:set>
                                      <p:cBhvr>
                                        <p:cTn id="51" fill="hold"/>
                                        <p:tgtEl>
                                          <p:spTgt spid="177">
                                            <p:txEl>
                                              <p:pRg st="11" end="11"/>
                                            </p:txEl>
                                          </p:spTgt>
                                        </p:tgtEl>
                                        <p:attrNameLst>
                                          <p:attrName>style.visibility</p:attrName>
                                        </p:attrNameLst>
                                      </p:cBhvr>
                                      <p:to>
                                        <p:strVal val="visible"/>
                                      </p:to>
                                    </p:set>
                                    <p:animEffect transition="in" filter="blinds(horizontal)">
                                      <p:cBhvr>
                                        <p:cTn id="52" dur="1000"/>
                                        <p:tgtEl>
                                          <p:spTgt spid="177">
                                            <p:txEl>
                                              <p:pRg st="11" end="1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iterate>
                                    <p:tmAbs val="0"/>
                                  </p:iterate>
                                  <p:childTnLst>
                                    <p:set>
                                      <p:cBhvr>
                                        <p:cTn id="56" fill="hold"/>
                                        <p:tgtEl>
                                          <p:spTgt spid="177">
                                            <p:txEl>
                                              <p:pRg st="12" end="12"/>
                                            </p:txEl>
                                          </p:spTgt>
                                        </p:tgtEl>
                                        <p:attrNameLst>
                                          <p:attrName>style.visibility</p:attrName>
                                        </p:attrNameLst>
                                      </p:cBhvr>
                                      <p:to>
                                        <p:strVal val="visible"/>
                                      </p:to>
                                    </p:set>
                                    <p:animEffect transition="in" filter="blinds(horizontal)">
                                      <p:cBhvr>
                                        <p:cTn id="57" dur="1000"/>
                                        <p:tgtEl>
                                          <p:spTgt spid="177">
                                            <p:txEl>
                                              <p:pRg st="12" end="12"/>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grpId="0" nodeType="clickEffect">
                                  <p:stCondLst>
                                    <p:cond delay="0"/>
                                  </p:stCondLst>
                                  <p:iterate>
                                    <p:tmAbs val="0"/>
                                  </p:iterate>
                                  <p:childTnLst>
                                    <p:set>
                                      <p:cBhvr>
                                        <p:cTn id="61" fill="hold"/>
                                        <p:tgtEl>
                                          <p:spTgt spid="177">
                                            <p:txEl>
                                              <p:pRg st="13" end="13"/>
                                            </p:txEl>
                                          </p:spTgt>
                                        </p:tgtEl>
                                        <p:attrNameLst>
                                          <p:attrName>style.visibility</p:attrName>
                                        </p:attrNameLst>
                                      </p:cBhvr>
                                      <p:to>
                                        <p:strVal val="visible"/>
                                      </p:to>
                                    </p:set>
                                    <p:animEffect transition="in" filter="blinds(horizontal)">
                                      <p:cBhvr>
                                        <p:cTn id="62" dur="1000"/>
                                        <p:tgtEl>
                                          <p:spTgt spid="177">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 grpId="0" build="p" bldLvl="5"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5"/>
          <p:cNvSpPr txBox="1">
            <a:spLocks noChangeArrowheads="1"/>
          </p:cNvSpPr>
          <p:nvPr/>
        </p:nvSpPr>
        <p:spPr bwMode="auto">
          <a:xfrm>
            <a:off x="1836738" y="452438"/>
            <a:ext cx="3313112" cy="646112"/>
          </a:xfrm>
          <a:prstGeom prst="rect">
            <a:avLst/>
          </a:prstGeom>
          <a:noFill/>
          <a:ln w="9525">
            <a:noFill/>
            <a:miter lim="800000"/>
            <a:headEnd/>
            <a:tailEnd/>
          </a:ln>
          <a:effectLst/>
        </p:spPr>
        <p:txBody>
          <a:bodyPr>
            <a:spAutoFit/>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GB" sz="3600" b="1" i="0" u="none" strike="noStrike" kern="1200" cap="none" spc="0" normalizeH="0" baseline="0" noProof="0" dirty="0">
                <a:ln>
                  <a:noFill/>
                </a:ln>
                <a:solidFill>
                  <a:prstClr val="white"/>
                </a:solidFill>
                <a:effectLst/>
                <a:uLnTx/>
                <a:uFillTx/>
                <a:latin typeface="Calibri"/>
                <a:ea typeface="+mn-ea"/>
                <a:cs typeface="+mn-cs"/>
              </a:rPr>
              <a:t>SIA Services</a:t>
            </a:r>
            <a:endParaRPr kumimoji="0" lang="en-US" sz="3600" b="1" i="0" u="none" strike="noStrike" kern="1200" cap="none" spc="0" normalizeH="0" baseline="0" noProof="0" dirty="0">
              <a:ln>
                <a:noFill/>
              </a:ln>
              <a:solidFill>
                <a:prstClr val="white"/>
              </a:solidFill>
              <a:effectLst/>
              <a:uLnTx/>
              <a:uFillTx/>
              <a:latin typeface="Calibri"/>
              <a:ea typeface="+mn-ea"/>
              <a:cs typeface="+mn-cs"/>
            </a:endParaRPr>
          </a:p>
        </p:txBody>
      </p:sp>
      <p:sp>
        <p:nvSpPr>
          <p:cNvPr id="2" name="Title 1"/>
          <p:cNvSpPr>
            <a:spLocks noGrp="1"/>
          </p:cNvSpPr>
          <p:nvPr>
            <p:ph type="title"/>
          </p:nvPr>
        </p:nvSpPr>
        <p:spPr/>
        <p:txBody>
          <a:bodyPr>
            <a:normAutofit/>
          </a:bodyPr>
          <a:lstStyle/>
          <a:p>
            <a:r>
              <a:rPr lang="en-GB" sz="2800" dirty="0"/>
              <a:t>What does SIA DO?</a:t>
            </a:r>
            <a:endParaRPr lang="en-GB" sz="2400" dirty="0"/>
          </a:p>
        </p:txBody>
      </p:sp>
      <p:sp>
        <p:nvSpPr>
          <p:cNvPr id="7" name="Footer Placeholder 2"/>
          <p:cNvSpPr>
            <a:spLocks noGrp="1"/>
          </p:cNvSpPr>
          <p:nvPr>
            <p:ph type="ftr" sz="quarter" idx="10"/>
          </p:nvPr>
        </p:nvSpPr>
        <p:spPr>
          <a:xfrm>
            <a:off x="423552" y="6466917"/>
            <a:ext cx="3860800" cy="262623"/>
          </a:xfr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rPr>
              <a:t>Spinal Injuries Association</a:t>
            </a:r>
          </a:p>
        </p:txBody>
      </p:sp>
      <p:cxnSp>
        <p:nvCxnSpPr>
          <p:cNvPr id="30" name="Straight Connector 29"/>
          <p:cNvCxnSpPr/>
          <p:nvPr/>
        </p:nvCxnSpPr>
        <p:spPr>
          <a:xfrm>
            <a:off x="2512341" y="3837098"/>
            <a:ext cx="1332931" cy="0"/>
          </a:xfrm>
          <a:prstGeom prst="line">
            <a:avLst/>
          </a:prstGeom>
          <a:ln w="19050">
            <a:solidFill>
              <a:srgbClr val="B30933"/>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435078" y="2006581"/>
            <a:ext cx="1554210" cy="1440160"/>
          </a:xfrm>
          <a:prstGeom prst="line">
            <a:avLst/>
          </a:prstGeom>
          <a:ln w="19050">
            <a:solidFill>
              <a:srgbClr val="B30933"/>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endCxn id="44" idx="1"/>
          </p:cNvCxnSpPr>
          <p:nvPr/>
        </p:nvCxnSpPr>
        <p:spPr>
          <a:xfrm>
            <a:off x="6915893" y="5598828"/>
            <a:ext cx="1177851" cy="476205"/>
          </a:xfrm>
          <a:prstGeom prst="line">
            <a:avLst/>
          </a:prstGeom>
          <a:ln w="19050">
            <a:solidFill>
              <a:srgbClr val="B30933"/>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endCxn id="45" idx="1"/>
          </p:cNvCxnSpPr>
          <p:nvPr/>
        </p:nvCxnSpPr>
        <p:spPr>
          <a:xfrm flipV="1">
            <a:off x="6941616" y="1610537"/>
            <a:ext cx="1152128" cy="396044"/>
          </a:xfrm>
          <a:prstGeom prst="line">
            <a:avLst/>
          </a:prstGeom>
          <a:ln w="19050">
            <a:solidFill>
              <a:srgbClr val="B30933"/>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endCxn id="46" idx="1"/>
          </p:cNvCxnSpPr>
          <p:nvPr/>
        </p:nvCxnSpPr>
        <p:spPr>
          <a:xfrm>
            <a:off x="6941616" y="2006581"/>
            <a:ext cx="1152128" cy="252028"/>
          </a:xfrm>
          <a:prstGeom prst="line">
            <a:avLst/>
          </a:prstGeom>
          <a:ln w="19050">
            <a:solidFill>
              <a:srgbClr val="B30933"/>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a:endCxn id="40" idx="1"/>
          </p:cNvCxnSpPr>
          <p:nvPr/>
        </p:nvCxnSpPr>
        <p:spPr>
          <a:xfrm flipV="1">
            <a:off x="6915893" y="3194713"/>
            <a:ext cx="1152128" cy="588380"/>
          </a:xfrm>
          <a:prstGeom prst="line">
            <a:avLst/>
          </a:prstGeom>
          <a:ln w="19050">
            <a:solidFill>
              <a:srgbClr val="B30933"/>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7085632" y="3783092"/>
            <a:ext cx="982389" cy="0"/>
          </a:xfrm>
          <a:prstGeom prst="line">
            <a:avLst/>
          </a:prstGeom>
          <a:ln w="19050">
            <a:solidFill>
              <a:srgbClr val="B30933"/>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6915893" y="3783092"/>
            <a:ext cx="1152128" cy="707765"/>
          </a:xfrm>
          <a:prstGeom prst="line">
            <a:avLst/>
          </a:prstGeom>
          <a:ln w="19050">
            <a:solidFill>
              <a:srgbClr val="B30933"/>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a:endCxn id="43" idx="1"/>
          </p:cNvCxnSpPr>
          <p:nvPr/>
        </p:nvCxnSpPr>
        <p:spPr>
          <a:xfrm flipV="1">
            <a:off x="6920457" y="5426961"/>
            <a:ext cx="1173287" cy="144016"/>
          </a:xfrm>
          <a:prstGeom prst="line">
            <a:avLst/>
          </a:prstGeom>
          <a:ln w="19050">
            <a:solidFill>
              <a:srgbClr val="B30933"/>
            </a:solidFill>
          </a:ln>
        </p:spPr>
        <p:style>
          <a:lnRef idx="1">
            <a:schemeClr val="accent1"/>
          </a:lnRef>
          <a:fillRef idx="0">
            <a:schemeClr val="accent1"/>
          </a:fillRef>
          <a:effectRef idx="0">
            <a:schemeClr val="accent1"/>
          </a:effectRef>
          <a:fontRef idx="minor">
            <a:schemeClr val="tx1"/>
          </a:fontRef>
        </p:style>
      </p:cxnSp>
      <p:graphicFrame>
        <p:nvGraphicFramePr>
          <p:cNvPr id="39" name="Diagram 38"/>
          <p:cNvGraphicFramePr/>
          <p:nvPr>
            <p:extLst/>
          </p:nvPr>
        </p:nvGraphicFramePr>
        <p:xfrm>
          <a:off x="1397000" y="1214493"/>
          <a:ext cx="6696744" cy="51125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0" name="Rounded Rectangle 39"/>
          <p:cNvSpPr/>
          <p:nvPr/>
        </p:nvSpPr>
        <p:spPr>
          <a:xfrm>
            <a:off x="8068021" y="2942685"/>
            <a:ext cx="2448272" cy="504056"/>
          </a:xfrm>
          <a:prstGeom prst="roundRect">
            <a:avLst/>
          </a:prstGeom>
          <a:solidFill>
            <a:srgbClr val="00437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Advice Line</a:t>
            </a:r>
          </a:p>
        </p:txBody>
      </p:sp>
      <p:sp>
        <p:nvSpPr>
          <p:cNvPr id="41" name="Rounded Rectangle 40"/>
          <p:cNvSpPr/>
          <p:nvPr/>
        </p:nvSpPr>
        <p:spPr>
          <a:xfrm>
            <a:off x="8068021" y="3585070"/>
            <a:ext cx="2448272" cy="504056"/>
          </a:xfrm>
          <a:prstGeom prst="roundRect">
            <a:avLst/>
          </a:prstGeom>
          <a:solidFill>
            <a:srgbClr val="00437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Telephone</a:t>
            </a:r>
            <a:r>
              <a:rPr lang="en-GB" dirty="0"/>
              <a:t> </a:t>
            </a:r>
            <a:r>
              <a:rPr lang="en-GB" sz="1400" b="1" dirty="0"/>
              <a:t>Counselling</a:t>
            </a:r>
          </a:p>
        </p:txBody>
      </p:sp>
      <p:sp>
        <p:nvSpPr>
          <p:cNvPr id="42" name="Rounded Rectangle 41"/>
          <p:cNvSpPr/>
          <p:nvPr/>
        </p:nvSpPr>
        <p:spPr>
          <a:xfrm>
            <a:off x="8073344" y="4238829"/>
            <a:ext cx="2448272" cy="504056"/>
          </a:xfrm>
          <a:prstGeom prst="roundRect">
            <a:avLst/>
          </a:prstGeom>
          <a:solidFill>
            <a:srgbClr val="00437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Continuing Healthcare Support</a:t>
            </a:r>
          </a:p>
        </p:txBody>
      </p:sp>
      <p:sp>
        <p:nvSpPr>
          <p:cNvPr id="43" name="Rounded Rectangle 42"/>
          <p:cNvSpPr/>
          <p:nvPr/>
        </p:nvSpPr>
        <p:spPr>
          <a:xfrm>
            <a:off x="8093744" y="5174933"/>
            <a:ext cx="2448272" cy="504056"/>
          </a:xfrm>
          <a:prstGeom prst="roundRect">
            <a:avLst/>
          </a:prstGeom>
          <a:solidFill>
            <a:srgbClr val="00437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SCI Nurse Specialists</a:t>
            </a:r>
          </a:p>
        </p:txBody>
      </p:sp>
      <p:sp>
        <p:nvSpPr>
          <p:cNvPr id="44" name="Rounded Rectangle 43"/>
          <p:cNvSpPr/>
          <p:nvPr/>
        </p:nvSpPr>
        <p:spPr>
          <a:xfrm>
            <a:off x="8093744" y="5823005"/>
            <a:ext cx="2448272" cy="504056"/>
          </a:xfrm>
          <a:prstGeom prst="roundRect">
            <a:avLst/>
          </a:prstGeom>
          <a:solidFill>
            <a:srgbClr val="00437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SIA Academy</a:t>
            </a:r>
          </a:p>
        </p:txBody>
      </p:sp>
      <p:sp>
        <p:nvSpPr>
          <p:cNvPr id="45" name="Rounded Rectangle 44"/>
          <p:cNvSpPr/>
          <p:nvPr/>
        </p:nvSpPr>
        <p:spPr>
          <a:xfrm>
            <a:off x="8093744" y="1358509"/>
            <a:ext cx="2448272" cy="504056"/>
          </a:xfrm>
          <a:prstGeom prst="roundRect">
            <a:avLst/>
          </a:prstGeom>
          <a:solidFill>
            <a:srgbClr val="00437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Regional Peer Support Officers and Volunteers</a:t>
            </a:r>
          </a:p>
        </p:txBody>
      </p:sp>
      <p:sp>
        <p:nvSpPr>
          <p:cNvPr id="46" name="Rounded Rectangle 45"/>
          <p:cNvSpPr/>
          <p:nvPr/>
        </p:nvSpPr>
        <p:spPr>
          <a:xfrm>
            <a:off x="8093744" y="2006581"/>
            <a:ext cx="2448272" cy="504056"/>
          </a:xfrm>
          <a:prstGeom prst="roundRect">
            <a:avLst/>
          </a:prstGeom>
          <a:solidFill>
            <a:srgbClr val="00437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Armed Forces Peer Support</a:t>
            </a:r>
          </a:p>
        </p:txBody>
      </p:sp>
      <p:sp>
        <p:nvSpPr>
          <p:cNvPr id="47" name="Oval 46"/>
          <p:cNvSpPr/>
          <p:nvPr/>
        </p:nvSpPr>
        <p:spPr>
          <a:xfrm>
            <a:off x="1685192" y="1286501"/>
            <a:ext cx="1440000" cy="1440000"/>
          </a:xfrm>
          <a:prstGeom prst="ellipse">
            <a:avLst/>
          </a:prstGeom>
          <a:solidFill>
            <a:srgbClr val="8EC1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b="1" dirty="0"/>
          </a:p>
        </p:txBody>
      </p:sp>
      <p:sp>
        <p:nvSpPr>
          <p:cNvPr id="48" name="Oval 47"/>
          <p:cNvSpPr/>
          <p:nvPr/>
        </p:nvSpPr>
        <p:spPr>
          <a:xfrm>
            <a:off x="1648373" y="3158869"/>
            <a:ext cx="1440000" cy="1440000"/>
          </a:xfrm>
          <a:prstGeom prst="ellipse">
            <a:avLst/>
          </a:prstGeom>
          <a:solidFill>
            <a:srgbClr val="782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00" b="1" dirty="0"/>
          </a:p>
        </p:txBody>
      </p:sp>
      <p:sp>
        <p:nvSpPr>
          <p:cNvPr id="49" name="TextBox 48"/>
          <p:cNvSpPr txBox="1"/>
          <p:nvPr/>
        </p:nvSpPr>
        <p:spPr>
          <a:xfrm>
            <a:off x="1778500" y="3590741"/>
            <a:ext cx="1179746" cy="523220"/>
          </a:xfrm>
          <a:prstGeom prst="rect">
            <a:avLst/>
          </a:prstGeom>
          <a:noFill/>
        </p:spPr>
        <p:txBody>
          <a:bodyPr wrap="none" rtlCol="0">
            <a:spAutoFit/>
          </a:bodyPr>
          <a:lstStyle/>
          <a:p>
            <a:pPr algn="ctr"/>
            <a:r>
              <a:rPr lang="en-GB" sz="1400" b="1" dirty="0">
                <a:solidFill>
                  <a:schemeClr val="bg1"/>
                </a:solidFill>
                <a:latin typeface="+mn-lt"/>
              </a:rPr>
              <a:t>SIA Case </a:t>
            </a:r>
          </a:p>
          <a:p>
            <a:pPr algn="ctr"/>
            <a:r>
              <a:rPr lang="en-GB" sz="1400" b="1" dirty="0">
                <a:solidFill>
                  <a:schemeClr val="bg1"/>
                </a:solidFill>
                <a:latin typeface="+mn-lt"/>
              </a:rPr>
              <a:t>Management</a:t>
            </a:r>
          </a:p>
        </p:txBody>
      </p:sp>
      <p:sp>
        <p:nvSpPr>
          <p:cNvPr id="50" name="TextBox 49"/>
          <p:cNvSpPr txBox="1"/>
          <p:nvPr/>
        </p:nvSpPr>
        <p:spPr>
          <a:xfrm>
            <a:off x="1901216" y="1735389"/>
            <a:ext cx="994375" cy="523220"/>
          </a:xfrm>
          <a:prstGeom prst="rect">
            <a:avLst/>
          </a:prstGeom>
          <a:noFill/>
        </p:spPr>
        <p:txBody>
          <a:bodyPr wrap="none" rtlCol="0">
            <a:spAutoFit/>
          </a:bodyPr>
          <a:lstStyle/>
          <a:p>
            <a:pPr algn="ctr"/>
            <a:r>
              <a:rPr lang="en-GB" sz="1400" b="1" dirty="0">
                <a:solidFill>
                  <a:schemeClr val="bg1"/>
                </a:solidFill>
                <a:latin typeface="+mn-lt"/>
              </a:rPr>
              <a:t>SIA</a:t>
            </a:r>
          </a:p>
          <a:p>
            <a:pPr algn="ctr"/>
            <a:r>
              <a:rPr lang="en-GB" sz="1400" b="1" dirty="0">
                <a:solidFill>
                  <a:schemeClr val="bg1"/>
                </a:solidFill>
                <a:latin typeface="+mn-lt"/>
              </a:rPr>
              <a:t>Healthcare</a:t>
            </a:r>
          </a:p>
        </p:txBody>
      </p:sp>
    </p:spTree>
    <p:extLst>
      <p:ext uri="{BB962C8B-B14F-4D97-AF65-F5344CB8AC3E}">
        <p14:creationId xmlns:p14="http://schemas.microsoft.com/office/powerpoint/2010/main" val="705362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1499"/>
                                          </p:stCondLst>
                                        </p:cTn>
                                        <p:tgtEl>
                                          <p:spTgt spid="3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1499"/>
                                          </p:stCondLst>
                                        </p:cTn>
                                        <p:tgtEl>
                                          <p:spTgt spid="3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1499"/>
                                          </p:stCondLst>
                                        </p:cTn>
                                        <p:tgtEl>
                                          <p:spTgt spid="4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1499"/>
                                          </p:stCondLst>
                                        </p:cTn>
                                        <p:tgtEl>
                                          <p:spTgt spid="4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1499"/>
                                          </p:stCondLst>
                                        </p:cTn>
                                        <p:tgtEl>
                                          <p:spTgt spid="3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1499"/>
                                          </p:stCondLst>
                                        </p:cTn>
                                        <p:tgtEl>
                                          <p:spTgt spid="3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1499"/>
                                          </p:stCondLst>
                                        </p:cTn>
                                        <p:tgtEl>
                                          <p:spTgt spid="3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1499"/>
                                          </p:stCondLst>
                                        </p:cTn>
                                        <p:tgtEl>
                                          <p:spTgt spid="4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1499"/>
                                          </p:stCondLst>
                                        </p:cTn>
                                        <p:tgtEl>
                                          <p:spTgt spid="4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1499"/>
                                          </p:stCondLst>
                                        </p:cTn>
                                        <p:tgtEl>
                                          <p:spTgt spid="4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1499"/>
                                          </p:stCondLst>
                                        </p:cTn>
                                        <p:tgtEl>
                                          <p:spTgt spid="3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1499"/>
                                          </p:stCondLst>
                                        </p:cTn>
                                        <p:tgtEl>
                                          <p:spTgt spid="3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1499"/>
                                          </p:stCondLst>
                                        </p:cTn>
                                        <p:tgtEl>
                                          <p:spTgt spid="4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1499"/>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43" grpId="0" animBg="1"/>
      <p:bldP spid="44" grpId="0" animBg="1"/>
      <p:bldP spid="45" grpId="0" animBg="1"/>
      <p:bldP spid="4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Box 2"/>
          <p:cNvSpPr txBox="1">
            <a:spLocks noChangeArrowheads="1"/>
          </p:cNvSpPr>
          <p:nvPr/>
        </p:nvSpPr>
        <p:spPr bwMode="auto">
          <a:xfrm>
            <a:off x="6019800" y="1308314"/>
            <a:ext cx="6153150"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457200" indent="-457200" eaLnBrk="1" fontAlgn="base" hangingPunct="1">
              <a:spcBef>
                <a:spcPts val="0"/>
              </a:spcBef>
              <a:spcAft>
                <a:spcPts val="1800"/>
              </a:spcAft>
              <a:buClr>
                <a:srgbClr val="4F81BD"/>
              </a:buClr>
              <a:buSzPct val="75000"/>
              <a:buFont typeface="Wingdings" panose="05000000000000000000" pitchFamily="2" charset="2"/>
              <a:buChar char="Ø"/>
              <a:defRPr/>
            </a:pPr>
            <a:r>
              <a:rPr lang="en-GB" altLang="en-US" sz="2400" dirty="0">
                <a:solidFill>
                  <a:srgbClr val="00437A"/>
                </a:solidFill>
                <a:cs typeface="Calibri" panose="020F0502020204030204" pitchFamily="34" charset="0"/>
              </a:rPr>
              <a:t>13 Regional Peer Support Officers (RPSOs)</a:t>
            </a:r>
          </a:p>
          <a:p>
            <a:pPr marL="457200" indent="-457200" eaLnBrk="1" fontAlgn="base" hangingPunct="1">
              <a:spcBef>
                <a:spcPts val="0"/>
              </a:spcBef>
              <a:spcAft>
                <a:spcPts val="600"/>
              </a:spcAft>
              <a:buClr>
                <a:srgbClr val="4F81BD"/>
              </a:buClr>
              <a:buSzPct val="75000"/>
              <a:buFont typeface="Wingdings" panose="05000000000000000000" pitchFamily="2" charset="2"/>
              <a:buChar char="Ø"/>
              <a:defRPr/>
            </a:pPr>
            <a:r>
              <a:rPr lang="en-GB" altLang="en-US" sz="2400" dirty="0">
                <a:solidFill>
                  <a:srgbClr val="00437A"/>
                </a:solidFill>
                <a:cs typeface="Calibri" panose="020F0502020204030204" pitchFamily="34" charset="0"/>
              </a:rPr>
              <a:t>Dedicated Peer Support Officer for the   Armed Forces </a:t>
            </a:r>
          </a:p>
          <a:p>
            <a:pPr marL="457200" indent="-457200" eaLnBrk="1" fontAlgn="base" hangingPunct="1">
              <a:spcBef>
                <a:spcPts val="0"/>
              </a:spcBef>
              <a:spcAft>
                <a:spcPts val="600"/>
              </a:spcAft>
              <a:buClr>
                <a:srgbClr val="4F81BD"/>
              </a:buClr>
              <a:buSzPct val="75000"/>
              <a:buFont typeface="Wingdings" panose="05000000000000000000" pitchFamily="2" charset="2"/>
              <a:buChar char="Ø"/>
              <a:defRPr/>
            </a:pPr>
            <a:r>
              <a:rPr lang="en-GB" altLang="en-US" sz="2400" dirty="0">
                <a:solidFill>
                  <a:srgbClr val="00437A"/>
                </a:solidFill>
                <a:cs typeface="Calibri" panose="020F0502020204030204" pitchFamily="34" charset="0"/>
              </a:rPr>
              <a:t>Supported by a network of Peer Support Volunteers</a:t>
            </a:r>
          </a:p>
        </p:txBody>
      </p:sp>
      <p:sp>
        <p:nvSpPr>
          <p:cNvPr id="4" name="Title 3"/>
          <p:cNvSpPr>
            <a:spLocks noGrp="1"/>
          </p:cNvSpPr>
          <p:nvPr>
            <p:ph type="title"/>
          </p:nvPr>
        </p:nvSpPr>
        <p:spPr/>
        <p:txBody>
          <a:bodyPr>
            <a:normAutofit/>
          </a:bodyPr>
          <a:lstStyle/>
          <a:p>
            <a:r>
              <a:rPr lang="en-GB" sz="2800" dirty="0"/>
              <a:t>SIA’s Peer Support team</a:t>
            </a:r>
          </a:p>
        </p:txBody>
      </p:sp>
      <p:grpSp>
        <p:nvGrpSpPr>
          <p:cNvPr id="42" name="Group 2"/>
          <p:cNvGrpSpPr>
            <a:grpSpLocks/>
          </p:cNvGrpSpPr>
          <p:nvPr/>
        </p:nvGrpSpPr>
        <p:grpSpPr bwMode="auto">
          <a:xfrm>
            <a:off x="645160" y="1480510"/>
            <a:ext cx="4787900" cy="4913313"/>
            <a:chOff x="482448" y="1918229"/>
            <a:chExt cx="3901270" cy="3815821"/>
          </a:xfrm>
        </p:grpSpPr>
        <p:pic>
          <p:nvPicPr>
            <p:cNvPr id="43" name="Picture 1"/>
            <p:cNvPicPr>
              <a:picLocks noChangeAspect="1"/>
            </p:cNvPicPr>
            <p:nvPr/>
          </p:nvPicPr>
          <p:blipFill>
            <a:blip r:embed="rId3">
              <a:extLst>
                <a:ext uri="{28A0092B-C50C-407E-A947-70E740481C1C}">
                  <a14:useLocalDpi xmlns:a14="http://schemas.microsoft.com/office/drawing/2010/main" val="0"/>
                </a:ext>
              </a:extLst>
            </a:blip>
            <a:srcRect l="26720" t="38918"/>
            <a:stretch>
              <a:fillRect/>
            </a:stretch>
          </p:blipFill>
          <p:spPr bwMode="auto">
            <a:xfrm>
              <a:off x="482448" y="1918229"/>
              <a:ext cx="3897464" cy="3815820"/>
            </a:xfrm>
            <a:prstGeom prst="rect">
              <a:avLst/>
            </a:prstGeom>
            <a:noFill/>
            <a:ln w="19050">
              <a:solidFill>
                <a:srgbClr val="CC0066"/>
              </a:solidFill>
              <a:miter lim="800000"/>
              <a:headEnd/>
              <a:tailEnd/>
            </a:ln>
            <a:extLst>
              <a:ext uri="{909E8E84-426E-40DD-AFC4-6F175D3DCCD1}">
                <a14:hiddenFill xmlns:a14="http://schemas.microsoft.com/office/drawing/2010/main">
                  <a:solidFill>
                    <a:srgbClr val="FFFFFF"/>
                  </a:solidFill>
                </a14:hiddenFill>
              </a:ext>
            </a:extLst>
          </p:spPr>
        </p:pic>
        <p:sp>
          <p:nvSpPr>
            <p:cNvPr id="44" name="Line Callout 2 43"/>
            <p:cNvSpPr/>
            <p:nvPr/>
          </p:nvSpPr>
          <p:spPr bwMode="auto">
            <a:xfrm>
              <a:off x="1973881" y="5542950"/>
              <a:ext cx="794224" cy="191100"/>
            </a:xfrm>
            <a:prstGeom prst="borderCallout2">
              <a:avLst>
                <a:gd name="adj1" fmla="val 8563"/>
                <a:gd name="adj2" fmla="val 66999"/>
                <a:gd name="adj3" fmla="val -146810"/>
                <a:gd name="adj4" fmla="val 71821"/>
                <a:gd name="adj5" fmla="val -223519"/>
                <a:gd name="adj6" fmla="val 80069"/>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1" i="0" u="none" strike="noStrike" kern="1200" cap="none" spc="0" normalizeH="0" baseline="0" noProof="0" dirty="0">
                  <a:ln>
                    <a:noFill/>
                  </a:ln>
                  <a:solidFill>
                    <a:srgbClr val="FF0000"/>
                  </a:solidFill>
                  <a:effectLst/>
                  <a:uLnTx/>
                  <a:uFillTx/>
                  <a:latin typeface="Calibri"/>
                  <a:ea typeface="+mn-ea"/>
                  <a:cs typeface="+mn-cs"/>
                </a:rPr>
                <a:t>Salisbury</a:t>
              </a:r>
              <a:endParaRPr kumimoji="0" lang="en-GB" sz="2400" b="1" i="0" u="none" strike="noStrike" kern="1200" cap="none" spc="0" normalizeH="0" baseline="0" noProof="0" dirty="0">
                <a:ln>
                  <a:noFill/>
                </a:ln>
                <a:solidFill>
                  <a:prstClr val="white"/>
                </a:solidFill>
                <a:effectLst/>
                <a:uLnTx/>
                <a:uFillTx/>
                <a:latin typeface="Calibri"/>
                <a:ea typeface="+mn-ea"/>
                <a:cs typeface="+mn-cs"/>
              </a:endParaRPr>
            </a:p>
          </p:txBody>
        </p:sp>
        <p:sp>
          <p:nvSpPr>
            <p:cNvPr id="45" name="Line Callout 2 44"/>
            <p:cNvSpPr/>
            <p:nvPr/>
          </p:nvSpPr>
          <p:spPr bwMode="auto">
            <a:xfrm>
              <a:off x="1382740" y="3175785"/>
              <a:ext cx="888469" cy="278634"/>
            </a:xfrm>
            <a:prstGeom prst="borderCallout2">
              <a:avLst>
                <a:gd name="adj1" fmla="val 81733"/>
                <a:gd name="adj2" fmla="val 102804"/>
                <a:gd name="adj3" fmla="val 128190"/>
                <a:gd name="adj4" fmla="val 128108"/>
                <a:gd name="adj5" fmla="val 121481"/>
                <a:gd name="adj6" fmla="val 131566"/>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srgbClr val="FF0000"/>
                  </a:solidFill>
                  <a:effectLst/>
                  <a:uLnTx/>
                  <a:uFillTx/>
                  <a:latin typeface="Calibri"/>
                  <a:ea typeface="+mn-ea"/>
                  <a:cs typeface="+mn-cs"/>
                </a:rPr>
                <a:t>Southport</a:t>
              </a:r>
              <a:endParaRPr kumimoji="0" lang="en-GB" sz="2800" b="1" i="0" u="none" strike="noStrike" kern="1200" cap="none" spc="0" normalizeH="0" baseline="0" noProof="0" dirty="0">
                <a:ln>
                  <a:noFill/>
                </a:ln>
                <a:solidFill>
                  <a:prstClr val="white"/>
                </a:solidFill>
                <a:effectLst/>
                <a:uLnTx/>
                <a:uFillTx/>
                <a:latin typeface="Calibri"/>
                <a:ea typeface="+mn-ea"/>
                <a:cs typeface="+mn-cs"/>
              </a:endParaRPr>
            </a:p>
          </p:txBody>
        </p:sp>
        <p:sp>
          <p:nvSpPr>
            <p:cNvPr id="46" name="Line Callout 2 45"/>
            <p:cNvSpPr/>
            <p:nvPr/>
          </p:nvSpPr>
          <p:spPr bwMode="auto">
            <a:xfrm>
              <a:off x="1222344" y="3952511"/>
              <a:ext cx="795517" cy="191100"/>
            </a:xfrm>
            <a:prstGeom prst="borderCallout2">
              <a:avLst>
                <a:gd name="adj1" fmla="val 28563"/>
                <a:gd name="adj2" fmla="val 100532"/>
                <a:gd name="adj3" fmla="val -24310"/>
                <a:gd name="adj4" fmla="val 121522"/>
                <a:gd name="adj5" fmla="val -83519"/>
                <a:gd name="adj6" fmla="val 142943"/>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1" i="0" u="none" strike="noStrike" kern="1200" cap="none" spc="0" normalizeH="0" baseline="0" noProof="0" dirty="0">
                  <a:ln>
                    <a:noFill/>
                  </a:ln>
                  <a:solidFill>
                    <a:srgbClr val="FF0000"/>
                  </a:solidFill>
                  <a:effectLst/>
                  <a:uLnTx/>
                  <a:uFillTx/>
                  <a:latin typeface="Calibri"/>
                  <a:ea typeface="+mn-ea"/>
                  <a:cs typeface="+mn-cs"/>
                </a:rPr>
                <a:t>Oswestry</a:t>
              </a:r>
              <a:endParaRPr kumimoji="0" lang="en-GB" sz="2400" b="1" i="0" u="none" strike="noStrike" kern="1200" cap="none" spc="0" normalizeH="0" baseline="0" noProof="0" dirty="0">
                <a:ln>
                  <a:noFill/>
                </a:ln>
                <a:solidFill>
                  <a:prstClr val="white"/>
                </a:solidFill>
                <a:effectLst/>
                <a:uLnTx/>
                <a:uFillTx/>
                <a:latin typeface="Calibri"/>
                <a:ea typeface="+mn-ea"/>
                <a:cs typeface="+mn-cs"/>
              </a:endParaRPr>
            </a:p>
          </p:txBody>
        </p:sp>
        <p:sp>
          <p:nvSpPr>
            <p:cNvPr id="47" name="Line Callout 2 46"/>
            <p:cNvSpPr/>
            <p:nvPr/>
          </p:nvSpPr>
          <p:spPr bwMode="auto">
            <a:xfrm>
              <a:off x="3150989" y="4048061"/>
              <a:ext cx="1232729" cy="218842"/>
            </a:xfrm>
            <a:prstGeom prst="borderCallout2">
              <a:avLst>
                <a:gd name="adj1" fmla="val 98563"/>
                <a:gd name="adj2" fmla="val 11910"/>
                <a:gd name="adj3" fmla="val 198190"/>
                <a:gd name="adj4" fmla="val 6428"/>
                <a:gd name="adj5" fmla="val 376481"/>
                <a:gd name="adj6" fmla="val -3119"/>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1" i="0" u="none" strike="noStrike" kern="1200" cap="none" spc="0" normalizeH="0" baseline="0" noProof="0" dirty="0">
                  <a:ln>
                    <a:noFill/>
                  </a:ln>
                  <a:solidFill>
                    <a:srgbClr val="FF0000"/>
                  </a:solidFill>
                  <a:effectLst/>
                  <a:uLnTx/>
                  <a:uFillTx/>
                  <a:latin typeface="Calibri"/>
                  <a:ea typeface="+mn-ea"/>
                  <a:cs typeface="+mn-cs"/>
                </a:rPr>
                <a:t>Stoke Mandeville</a:t>
              </a:r>
              <a:endParaRPr kumimoji="0" lang="en-GB" sz="2400" b="1" i="0" u="none" strike="noStrike" kern="1200" cap="none" spc="0" normalizeH="0" baseline="0" noProof="0" dirty="0">
                <a:ln>
                  <a:noFill/>
                </a:ln>
                <a:solidFill>
                  <a:prstClr val="white"/>
                </a:solidFill>
                <a:effectLst/>
                <a:uLnTx/>
                <a:uFillTx/>
                <a:latin typeface="Calibri"/>
                <a:ea typeface="+mn-ea"/>
                <a:cs typeface="+mn-cs"/>
              </a:endParaRPr>
            </a:p>
          </p:txBody>
        </p:sp>
        <p:sp>
          <p:nvSpPr>
            <p:cNvPr id="48" name="Line Callout 2 47"/>
            <p:cNvSpPr/>
            <p:nvPr/>
          </p:nvSpPr>
          <p:spPr bwMode="auto">
            <a:xfrm>
              <a:off x="3584320" y="4678689"/>
              <a:ext cx="795517" cy="189866"/>
            </a:xfrm>
            <a:prstGeom prst="borderCallout2">
              <a:avLst>
                <a:gd name="adj1" fmla="val 48563"/>
                <a:gd name="adj2" fmla="val -2462"/>
                <a:gd name="adj3" fmla="val 93190"/>
                <a:gd name="adj4" fmla="val -15603"/>
                <a:gd name="adj5" fmla="val 126481"/>
                <a:gd name="adj6" fmla="val -26519"/>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1" i="0" u="none" strike="noStrike" kern="1200" cap="none" spc="0" normalizeH="0" baseline="0" noProof="0" dirty="0">
                  <a:ln>
                    <a:noFill/>
                  </a:ln>
                  <a:solidFill>
                    <a:srgbClr val="FF0000"/>
                  </a:solidFill>
                  <a:effectLst/>
                  <a:uLnTx/>
                  <a:uFillTx/>
                  <a:latin typeface="Calibri"/>
                  <a:ea typeface="+mn-ea"/>
                  <a:cs typeface="+mn-cs"/>
                </a:rPr>
                <a:t>Stanmore</a:t>
              </a:r>
              <a:endParaRPr kumimoji="0" lang="en-GB" sz="1200" b="1" i="0" u="none" strike="noStrike" kern="1200" cap="none" spc="0" normalizeH="0" baseline="0" noProof="0" dirty="0">
                <a:ln>
                  <a:noFill/>
                </a:ln>
                <a:solidFill>
                  <a:prstClr val="white"/>
                </a:solidFill>
                <a:effectLst/>
                <a:uLnTx/>
                <a:uFillTx/>
                <a:latin typeface="Calibri"/>
                <a:ea typeface="+mn-ea"/>
                <a:cs typeface="+mn-cs"/>
              </a:endParaRPr>
            </a:p>
          </p:txBody>
        </p:sp>
        <p:sp>
          <p:nvSpPr>
            <p:cNvPr id="49" name="Line Callout 2 48"/>
            <p:cNvSpPr/>
            <p:nvPr/>
          </p:nvSpPr>
          <p:spPr bwMode="auto">
            <a:xfrm>
              <a:off x="1042544" y="4724306"/>
              <a:ext cx="795518" cy="191100"/>
            </a:xfrm>
            <a:prstGeom prst="borderCallout2">
              <a:avLst>
                <a:gd name="adj1" fmla="val 48563"/>
                <a:gd name="adj2" fmla="val 104125"/>
                <a:gd name="adj3" fmla="val 55690"/>
                <a:gd name="adj4" fmla="val 116132"/>
                <a:gd name="adj5" fmla="val 63981"/>
                <a:gd name="adj6" fmla="val 132764"/>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srgbClr val="FF0000"/>
                  </a:solidFill>
                  <a:effectLst/>
                  <a:uLnTx/>
                  <a:uFillTx/>
                  <a:latin typeface="Calibri"/>
                  <a:ea typeface="+mn-ea"/>
                  <a:cs typeface="+mn-cs"/>
                </a:rPr>
                <a:t>Cardiff</a:t>
              </a:r>
              <a:endParaRPr kumimoji="0" lang="en-GB" sz="2800" b="1" i="0" u="none" strike="noStrike" kern="1200" cap="none" spc="0" normalizeH="0" baseline="0" noProof="0" dirty="0">
                <a:ln>
                  <a:noFill/>
                </a:ln>
                <a:solidFill>
                  <a:prstClr val="white"/>
                </a:solidFill>
                <a:effectLst/>
                <a:uLnTx/>
                <a:uFillTx/>
                <a:latin typeface="Calibri"/>
                <a:ea typeface="+mn-ea"/>
                <a:cs typeface="+mn-cs"/>
              </a:endParaRPr>
            </a:p>
          </p:txBody>
        </p:sp>
        <p:sp>
          <p:nvSpPr>
            <p:cNvPr id="50" name="Line Callout 2 49"/>
            <p:cNvSpPr/>
            <p:nvPr/>
          </p:nvSpPr>
          <p:spPr bwMode="auto">
            <a:xfrm>
              <a:off x="3584320" y="3454420"/>
              <a:ext cx="795517" cy="189866"/>
            </a:xfrm>
            <a:prstGeom prst="borderCallout2">
              <a:avLst>
                <a:gd name="adj1" fmla="val 28563"/>
                <a:gd name="adj2" fmla="val -66"/>
                <a:gd name="adj3" fmla="val -11810"/>
                <a:gd name="adj4" fmla="val -20993"/>
                <a:gd name="adj5" fmla="val -66019"/>
                <a:gd name="adj6" fmla="val -49871"/>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srgbClr val="FF0000"/>
                  </a:solidFill>
                  <a:effectLst/>
                  <a:uLnTx/>
                  <a:uFillTx/>
                  <a:latin typeface="Calibri"/>
                  <a:ea typeface="+mn-ea"/>
                  <a:cs typeface="+mn-cs"/>
                </a:rPr>
                <a:t>Sheffield</a:t>
              </a:r>
              <a:endParaRPr kumimoji="0" lang="en-GB" sz="2800" b="1" i="0" u="none" strike="noStrike" kern="1200" cap="none" spc="0" normalizeH="0" baseline="0" noProof="0" dirty="0">
                <a:ln>
                  <a:noFill/>
                </a:ln>
                <a:solidFill>
                  <a:prstClr val="white"/>
                </a:solidFill>
                <a:effectLst/>
                <a:uLnTx/>
                <a:uFillTx/>
                <a:latin typeface="Calibri"/>
                <a:ea typeface="+mn-ea"/>
                <a:cs typeface="+mn-cs"/>
              </a:endParaRPr>
            </a:p>
          </p:txBody>
        </p:sp>
        <p:sp>
          <p:nvSpPr>
            <p:cNvPr id="51" name="Line Callout 2 50"/>
            <p:cNvSpPr/>
            <p:nvPr/>
          </p:nvSpPr>
          <p:spPr bwMode="auto">
            <a:xfrm>
              <a:off x="3503353" y="2972358"/>
              <a:ext cx="876484" cy="287266"/>
            </a:xfrm>
            <a:prstGeom prst="borderCallout2">
              <a:avLst>
                <a:gd name="adj1" fmla="val 53563"/>
                <a:gd name="adj2" fmla="val -1264"/>
                <a:gd name="adj3" fmla="val 45690"/>
                <a:gd name="adj4" fmla="val -25185"/>
                <a:gd name="adj5" fmla="val 50034"/>
                <a:gd name="adj6" fmla="val -29438"/>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srgbClr val="FF0000"/>
                  </a:solidFill>
                  <a:effectLst/>
                  <a:uLnTx/>
                  <a:uFillTx/>
                  <a:latin typeface="Calibri"/>
                  <a:ea typeface="+mn-ea"/>
                  <a:cs typeface="+mn-cs"/>
                </a:rPr>
                <a:t>Wakefield</a:t>
              </a:r>
              <a:endParaRPr kumimoji="0" lang="en-GB" sz="2800" b="1" i="0" u="none" strike="noStrike" kern="1200" cap="none" spc="0" normalizeH="0" baseline="0" noProof="0" dirty="0">
                <a:ln>
                  <a:noFill/>
                </a:ln>
                <a:solidFill>
                  <a:prstClr val="white"/>
                </a:solidFill>
                <a:effectLst/>
                <a:uLnTx/>
                <a:uFillTx/>
                <a:latin typeface="Calibri"/>
                <a:ea typeface="+mn-ea"/>
                <a:cs typeface="+mn-cs"/>
              </a:endParaRPr>
            </a:p>
          </p:txBody>
        </p:sp>
        <p:sp>
          <p:nvSpPr>
            <p:cNvPr id="52" name="Line Callout 2 51"/>
            <p:cNvSpPr/>
            <p:nvPr/>
          </p:nvSpPr>
          <p:spPr bwMode="auto">
            <a:xfrm>
              <a:off x="663541" y="2781258"/>
              <a:ext cx="795517" cy="191100"/>
            </a:xfrm>
            <a:prstGeom prst="borderCallout2">
              <a:avLst>
                <a:gd name="adj1" fmla="val -16437"/>
                <a:gd name="adj2" fmla="val 65802"/>
                <a:gd name="adj3" fmla="val -146810"/>
                <a:gd name="adj4" fmla="val 71821"/>
                <a:gd name="adj5" fmla="val -188519"/>
                <a:gd name="adj6" fmla="val 90847"/>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srgbClr val="FF0000"/>
                  </a:solidFill>
                  <a:effectLst/>
                  <a:uLnTx/>
                  <a:uFillTx/>
                  <a:latin typeface="Calibri"/>
                  <a:ea typeface="+mn-ea"/>
                  <a:cs typeface="+mn-cs"/>
                </a:rPr>
                <a:t>Belfast</a:t>
              </a:r>
              <a:endParaRPr kumimoji="0" lang="en-GB" sz="2800" b="1" i="0" u="none" strike="noStrike" kern="1200" cap="none" spc="0" normalizeH="0" baseline="0" noProof="0" dirty="0">
                <a:ln>
                  <a:noFill/>
                </a:ln>
                <a:solidFill>
                  <a:prstClr val="white"/>
                </a:solidFill>
                <a:effectLst/>
                <a:uLnTx/>
                <a:uFillTx/>
                <a:latin typeface="Calibri"/>
                <a:ea typeface="+mn-ea"/>
                <a:cs typeface="+mn-cs"/>
              </a:endParaRPr>
            </a:p>
          </p:txBody>
        </p:sp>
        <p:sp>
          <p:nvSpPr>
            <p:cNvPr id="53" name="Line Callout 2 52"/>
            <p:cNvSpPr/>
            <p:nvPr/>
          </p:nvSpPr>
          <p:spPr bwMode="auto">
            <a:xfrm>
              <a:off x="3150989" y="2287506"/>
              <a:ext cx="1232729" cy="189866"/>
            </a:xfrm>
            <a:prstGeom prst="borderCallout2">
              <a:avLst>
                <a:gd name="adj1" fmla="val 108563"/>
                <a:gd name="adj2" fmla="val 33318"/>
                <a:gd name="adj3" fmla="val 165690"/>
                <a:gd name="adj4" fmla="val 20580"/>
                <a:gd name="adj5" fmla="val 271481"/>
                <a:gd name="adj6" fmla="val 4059"/>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srgbClr val="FF0000"/>
                  </a:solidFill>
                  <a:effectLst/>
                  <a:uLnTx/>
                  <a:uFillTx/>
                  <a:latin typeface="Calibri"/>
                  <a:ea typeface="+mn-ea"/>
                  <a:cs typeface="+mn-cs"/>
                </a:rPr>
                <a:t>Middlesbrough</a:t>
              </a:r>
              <a:endParaRPr kumimoji="0" lang="en-GB" sz="2800" b="1" i="0" u="none" strike="noStrike" kern="1200" cap="none" spc="0" normalizeH="0" baseline="0" noProof="0" dirty="0">
                <a:ln>
                  <a:noFill/>
                </a:ln>
                <a:solidFill>
                  <a:prstClr val="white"/>
                </a:solidFill>
                <a:effectLst/>
                <a:uLnTx/>
                <a:uFillTx/>
                <a:latin typeface="Calibri"/>
                <a:ea typeface="+mn-ea"/>
                <a:cs typeface="+mn-cs"/>
              </a:endParaRPr>
            </a:p>
          </p:txBody>
        </p:sp>
      </p:grpSp>
      <p:pic>
        <p:nvPicPr>
          <p:cNvPr id="17" name="Picture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82680" y="3589923"/>
            <a:ext cx="5414020" cy="2823165"/>
          </a:xfrm>
          <a:prstGeom prst="rect">
            <a:avLst/>
          </a:prstGeom>
        </p:spPr>
      </p:pic>
      <p:sp>
        <p:nvSpPr>
          <p:cNvPr id="18" name="Footer Placeholder 2"/>
          <p:cNvSpPr>
            <a:spLocks noGrp="1"/>
          </p:cNvSpPr>
          <p:nvPr>
            <p:ph type="ftr" sz="quarter" idx="10"/>
          </p:nvPr>
        </p:nvSpPr>
        <p:spPr>
          <a:xfrm>
            <a:off x="404502" y="6466917"/>
            <a:ext cx="3860800" cy="262623"/>
          </a:xfr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rPr>
              <a:t>Spinal Injuries Association</a:t>
            </a:r>
          </a:p>
        </p:txBody>
      </p:sp>
    </p:spTree>
    <p:extLst>
      <p:ext uri="{BB962C8B-B14F-4D97-AF65-F5344CB8AC3E}">
        <p14:creationId xmlns:p14="http://schemas.microsoft.com/office/powerpoint/2010/main" val="6087724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GB" sz="3730" dirty="0"/>
              <a:t>My Story</a:t>
            </a:r>
          </a:p>
        </p:txBody>
      </p:sp>
      <p:sp>
        <p:nvSpPr>
          <p:cNvPr id="3" name="Footer Placeholder 2"/>
          <p:cNvSpPr>
            <a:spLocks noGrp="1"/>
          </p:cNvSpPr>
          <p:nvPr>
            <p:ph type="ftr" sz="quarter" idx="4294967295"/>
          </p:nvPr>
        </p:nvSpPr>
        <p:spPr>
          <a:xfrm>
            <a:off x="0" y="6467475"/>
            <a:ext cx="3860800" cy="261938"/>
          </a:xfr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950" b="0" i="0" u="none" strike="noStrike" kern="1200" cap="none" spc="0" normalizeH="0" baseline="0" noProof="0">
                <a:ln>
                  <a:noFill/>
                </a:ln>
                <a:solidFill>
                  <a:prstClr val="black">
                    <a:tint val="75000"/>
                  </a:prstClr>
                </a:solidFill>
                <a:effectLst/>
                <a:uLnTx/>
                <a:uFillTx/>
                <a:latin typeface="Arial" charset="0"/>
                <a:ea typeface="+mn-ea"/>
                <a:cs typeface="+mn-cs"/>
              </a:rPr>
              <a:t>Spinal Injuries Association</a:t>
            </a:r>
            <a:endParaRPr kumimoji="0" lang="en-US" sz="950" b="0" i="0" u="none" strike="noStrike" kern="1200" cap="none" spc="0" normalizeH="0" baseline="0" noProof="0" dirty="0">
              <a:ln>
                <a:noFill/>
              </a:ln>
              <a:solidFill>
                <a:prstClr val="black">
                  <a:tint val="75000"/>
                </a:prstClr>
              </a:solidFill>
              <a:effectLst/>
              <a:uLnTx/>
              <a:uFillTx/>
              <a:latin typeface="Arial" charset="0"/>
              <a:ea typeface="+mn-ea"/>
              <a:cs typeface="+mn-cs"/>
            </a:endParaRPr>
          </a:p>
        </p:txBody>
      </p:sp>
    </p:spTree>
    <p:extLst>
      <p:ext uri="{BB962C8B-B14F-4D97-AF65-F5344CB8AC3E}">
        <p14:creationId xmlns:p14="http://schemas.microsoft.com/office/powerpoint/2010/main" val="650731743"/>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0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271</TotalTime>
  <Words>2859</Words>
  <Application>Microsoft Office PowerPoint</Application>
  <PresentationFormat>Custom</PresentationFormat>
  <Paragraphs>205</Paragraphs>
  <Slides>18</Slides>
  <Notes>15</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18</vt:i4>
      </vt:variant>
    </vt:vector>
  </HeadingPairs>
  <TitlesOfParts>
    <vt:vector size="21" baseType="lpstr">
      <vt:lpstr>1_Office Theme</vt:lpstr>
      <vt:lpstr>10_Office Theme</vt:lpstr>
      <vt:lpstr>Chart</vt:lpstr>
      <vt:lpstr>Spinal Injuries Association Services</vt:lpstr>
      <vt:lpstr>Who are we? </vt:lpstr>
      <vt:lpstr>PowerPoint Presentation</vt:lpstr>
      <vt:lpstr>What causes SCI?</vt:lpstr>
      <vt:lpstr>SCI Acquired Through Illness or Disease</vt:lpstr>
      <vt:lpstr>PowerPoint Presentation</vt:lpstr>
      <vt:lpstr>What does SIA DO?</vt:lpstr>
      <vt:lpstr>SIA’s Peer Support team</vt:lpstr>
      <vt:lpstr>My Story</vt:lpstr>
      <vt:lpstr>PowerPoint Presentation</vt:lpstr>
      <vt:lpstr>PowerPoint Presentation</vt:lpstr>
      <vt:lpstr>Who we can help</vt:lpstr>
      <vt:lpstr>We listen, we talk, we help</vt:lpstr>
      <vt:lpstr>Referrals to Peer Support</vt:lpstr>
      <vt:lpstr>The impact of Peer Support</vt:lpstr>
      <vt:lpstr>What do we offer to healthcare professionals?</vt:lpstr>
      <vt:lpstr>SCI Nurse Specialists</vt:lpstr>
      <vt:lpstr>Peer Support- London &amp; Kent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Spinal Injuries Association Services</dc:title>
  <dc:creator>Karen Mikalsen</dc:creator>
  <cp:lastModifiedBy>Marroney, Natalie</cp:lastModifiedBy>
  <cp:revision>18</cp:revision>
  <dcterms:created xsi:type="dcterms:W3CDTF">2018-10-12T13:04:30Z</dcterms:created>
  <dcterms:modified xsi:type="dcterms:W3CDTF">2019-01-10T14:16:06Z</dcterms:modified>
</cp:coreProperties>
</file>