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6"/>
  </p:notesMasterIdLst>
  <p:sldIdLst>
    <p:sldId id="275" r:id="rId2"/>
    <p:sldId id="268" r:id="rId3"/>
    <p:sldId id="271" r:id="rId4"/>
    <p:sldId id="270" r:id="rId5"/>
    <p:sldId id="261" r:id="rId6"/>
    <p:sldId id="256" r:id="rId7"/>
    <p:sldId id="276" r:id="rId8"/>
    <p:sldId id="266" r:id="rId9"/>
    <p:sldId id="262" r:id="rId10"/>
    <p:sldId id="263" r:id="rId11"/>
    <p:sldId id="272" r:id="rId12"/>
    <p:sldId id="265" r:id="rId13"/>
    <p:sldId id="273" r:id="rId14"/>
    <p:sldId id="278" r:id="rId15"/>
    <p:sldId id="277" r:id="rId16"/>
    <p:sldId id="279" r:id="rId17"/>
    <p:sldId id="258" r:id="rId18"/>
    <p:sldId id="259" r:id="rId19"/>
    <p:sldId id="260" r:id="rId20"/>
    <p:sldId id="281" r:id="rId21"/>
    <p:sldId id="284" r:id="rId22"/>
    <p:sldId id="282" r:id="rId23"/>
    <p:sldId id="280" r:id="rId24"/>
    <p:sldId id="283" r:id="rId2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20173" autoAdjust="0"/>
    <p:restoredTop sz="94660"/>
  </p:normalViewPr>
  <p:slideViewPr>
    <p:cSldViewPr>
      <p:cViewPr>
        <p:scale>
          <a:sx n="125" d="100"/>
          <a:sy n="125" d="100"/>
        </p:scale>
        <p:origin x="-1956" y="-2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342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592D5C6-E0F8-4C47-986F-469609FF6448}" type="datetimeFigureOut">
              <a:rPr lang="en-GB" smtClean="0"/>
              <a:t>10/01/2019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4DB926C-5065-463A-93E2-882859BB4E3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986229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4DB926C-5065-463A-93E2-882859BB4E37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345365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ight Triangle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grpSp>
        <p:nvGrpSpPr>
          <p:cNvPr id="2" name="Group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Straight Connector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A5F24726-038D-4738-86A3-83CFED808680}" type="datetimeFigureOut">
              <a:rPr lang="en-GB" smtClean="0"/>
              <a:t>10/01/2019</a:t>
            </a:fld>
            <a:endParaRPr lang="en-GB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en-GB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4682EDEF-108E-442F-91CE-02E05A99AFB3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5F24726-038D-4738-86A3-83CFED808680}" type="datetimeFigureOut">
              <a:rPr lang="en-GB" smtClean="0"/>
              <a:t>10/01/2019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682EDEF-108E-442F-91CE-02E05A99AFB3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5F24726-038D-4738-86A3-83CFED808680}" type="datetimeFigureOut">
              <a:rPr lang="en-GB" smtClean="0"/>
              <a:t>10/01/2019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682EDEF-108E-442F-91CE-02E05A99AFB3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5F24726-038D-4738-86A3-83CFED808680}" type="datetimeFigureOut">
              <a:rPr lang="en-GB" smtClean="0"/>
              <a:t>10/01/2019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682EDEF-108E-442F-91CE-02E05A99AFB3}" type="slidenum">
              <a:rPr lang="en-GB" smtClean="0"/>
              <a:t>‹#›</a:t>
            </a:fld>
            <a:endParaRPr lang="en-GB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5F24726-038D-4738-86A3-83CFED808680}" type="datetimeFigureOut">
              <a:rPr lang="en-GB" smtClean="0"/>
              <a:t>10/01/2019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682EDEF-108E-442F-91CE-02E05A99AFB3}" type="slidenum">
              <a:rPr lang="en-GB" smtClean="0"/>
              <a:t>‹#›</a:t>
            </a:fld>
            <a:endParaRPr lang="en-GB"/>
          </a:p>
        </p:txBody>
      </p:sp>
      <p:sp>
        <p:nvSpPr>
          <p:cNvPr id="7" name="Chevron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Chevron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5F24726-038D-4738-86A3-83CFED808680}" type="datetimeFigureOut">
              <a:rPr lang="en-GB" smtClean="0"/>
              <a:t>10/01/2019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682EDEF-108E-442F-91CE-02E05A99AFB3}" type="slidenum">
              <a:rPr lang="en-GB" smtClean="0"/>
              <a:t>‹#›</a:t>
            </a:fld>
            <a:endParaRPr lang="en-GB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5F24726-038D-4738-86A3-83CFED808680}" type="datetimeFigureOut">
              <a:rPr lang="en-GB" smtClean="0"/>
              <a:t>10/01/2019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682EDEF-108E-442F-91CE-02E05A99AFB3}" type="slidenum">
              <a:rPr lang="en-GB" smtClean="0"/>
              <a:t>‹#›</a:t>
            </a:fld>
            <a:endParaRPr lang="en-GB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5F24726-038D-4738-86A3-83CFED808680}" type="datetimeFigureOut">
              <a:rPr lang="en-GB" smtClean="0"/>
              <a:t>10/01/2019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682EDEF-108E-442F-91CE-02E05A99AFB3}" type="slidenum">
              <a:rPr lang="en-GB" smtClean="0"/>
              <a:t>‹#›</a:t>
            </a:fld>
            <a:endParaRPr lang="en-GB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5F24726-038D-4738-86A3-83CFED808680}" type="datetimeFigureOut">
              <a:rPr lang="en-GB" smtClean="0"/>
              <a:t>10/01/2019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682EDEF-108E-442F-91CE-02E05A99AFB3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A5F24726-038D-4738-86A3-83CFED808680}" type="datetimeFigureOut">
              <a:rPr lang="en-GB" smtClean="0"/>
              <a:t>10/01/2019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682EDEF-108E-442F-91CE-02E05A99AFB3}" type="slidenum">
              <a:rPr lang="en-GB" smtClean="0"/>
              <a:t>‹#›</a:t>
            </a:fld>
            <a:endParaRPr lang="en-GB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A5F24726-038D-4738-86A3-83CFED808680}" type="datetimeFigureOut">
              <a:rPr lang="en-GB" smtClean="0"/>
              <a:t>10/01/2019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4682EDEF-108E-442F-91CE-02E05A99AFB3}" type="slidenum">
              <a:rPr lang="en-GB" smtClean="0"/>
              <a:t>‹#›</a:t>
            </a:fld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Right Triangle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Straight Connector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Chevron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Chevron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Freeform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Right Triangle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A5F24726-038D-4738-86A3-83CFED808680}" type="datetimeFigureOut">
              <a:rPr lang="en-GB" smtClean="0"/>
              <a:t>10/01/2019</a:t>
            </a:fld>
            <a:endParaRPr lang="en-GB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en-GB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4682EDEF-108E-442F-91CE-02E05A99AFB3}" type="slidenum">
              <a:rPr lang="en-GB" smtClean="0"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09728" indent="0">
              <a:buNone/>
            </a:pPr>
            <a:r>
              <a:rPr lang="en-GB" dirty="0" smtClean="0"/>
              <a:t>Susie Wolstenholme</a:t>
            </a:r>
          </a:p>
          <a:p>
            <a:pPr marL="109728" indent="0">
              <a:buNone/>
            </a:pPr>
            <a:r>
              <a:rPr lang="en-GB" dirty="0" smtClean="0"/>
              <a:t>Team lead physiotherapist, neurosurgery</a:t>
            </a:r>
          </a:p>
          <a:p>
            <a:pPr marL="109728" indent="0">
              <a:buNone/>
            </a:pPr>
            <a:r>
              <a:rPr lang="en-GB" dirty="0" err="1" smtClean="0"/>
              <a:t>Derriford</a:t>
            </a:r>
            <a:r>
              <a:rPr lang="en-GB" dirty="0" smtClean="0"/>
              <a:t> Hospital, Plymouth </a:t>
            </a:r>
          </a:p>
          <a:p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Case Study</a:t>
            </a:r>
            <a:endParaRPr lang="en-GB" dirty="0"/>
          </a:p>
        </p:txBody>
      </p:sp>
      <p:pic>
        <p:nvPicPr>
          <p:cNvPr id="4" name="Picture 3" descr="G:\PressOff\- Designs\2018 Name Change\Trust logos\Office Use\University_Hospitals_Plymouth_NHS_Trust_RGB_Right Aligned_blue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224" y="0"/>
            <a:ext cx="2555776" cy="1481328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10325" y="4797152"/>
            <a:ext cx="2505075" cy="1819275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244" y="3692662"/>
            <a:ext cx="4572780" cy="29396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363989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 dirty="0"/>
          </a:p>
        </p:txBody>
      </p:sp>
      <p:pic>
        <p:nvPicPr>
          <p:cNvPr id="1026" name="Picture 2" descr="H:\Teaching\spinal fracture classification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8933989" cy="56886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4188152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Spinal Fracture classification</a:t>
            </a:r>
            <a:endParaRPr lang="en-GB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half"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825" t="9671" r="33233" b="28419"/>
          <a:stretch/>
        </p:blipFill>
        <p:spPr bwMode="auto">
          <a:xfrm>
            <a:off x="611560" y="1236384"/>
            <a:ext cx="3528392" cy="54710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Grp="1" noChangeAspect="1" noChangeArrowheads="1"/>
          </p:cNvPicPr>
          <p:nvPr>
            <p:ph sz="half" idx="2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986" t="33641" r="33100" b="4430"/>
          <a:stretch/>
        </p:blipFill>
        <p:spPr bwMode="auto">
          <a:xfrm>
            <a:off x="4932040" y="1268760"/>
            <a:ext cx="3960440" cy="54386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0511317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188640"/>
            <a:ext cx="7513082" cy="6461251"/>
          </a:xfr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5604220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GB" dirty="0" smtClean="0"/>
          </a:p>
          <a:p>
            <a:endParaRPr lang="en-GB" dirty="0"/>
          </a:p>
          <a:p>
            <a:endParaRPr lang="en-GB" dirty="0" smtClean="0"/>
          </a:p>
          <a:p>
            <a:pPr marL="109728" indent="0">
              <a:buNone/>
            </a:pP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61670" y="78191"/>
            <a:ext cx="8229600" cy="1143000"/>
          </a:xfrm>
        </p:spPr>
        <p:txBody>
          <a:bodyPr/>
          <a:lstStyle/>
          <a:p>
            <a:r>
              <a:rPr lang="en-GB" dirty="0" smtClean="0"/>
              <a:t>Ankle fracture classification</a:t>
            </a:r>
            <a:endParaRPr lang="en-GB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10206" t="27359" r="16738" b="17517"/>
          <a:stretch/>
        </p:blipFill>
        <p:spPr>
          <a:xfrm>
            <a:off x="43611" y="1060239"/>
            <a:ext cx="7139457" cy="3024336"/>
          </a:xfrm>
          <a:prstGeom prst="rect">
            <a:avLst/>
          </a:prstGeom>
        </p:spPr>
      </p:pic>
      <p:pic>
        <p:nvPicPr>
          <p:cNvPr id="4" name="Content Placeholder 3"/>
          <p:cNvPicPr>
            <a:picLocks noGrp="1" noChangeAspect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62363" y="2572407"/>
            <a:ext cx="3841411" cy="4024945"/>
          </a:xfrm>
        </p:spPr>
      </p:pic>
      <p:sp>
        <p:nvSpPr>
          <p:cNvPr id="288" name="TextBox 287"/>
          <p:cNvSpPr txBox="1"/>
          <p:nvPr/>
        </p:nvSpPr>
        <p:spPr>
          <a:xfrm>
            <a:off x="269629" y="4107939"/>
            <a:ext cx="43924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AO Classification Compendium 2018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399077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Neurosurgeons offer spinal instrumented fusion as considered to be unstable</a:t>
            </a:r>
          </a:p>
          <a:p>
            <a:r>
              <a:rPr lang="en-GB" dirty="0" err="1" smtClean="0"/>
              <a:t>Orthopods</a:t>
            </a:r>
            <a:r>
              <a:rPr lang="en-GB" dirty="0" smtClean="0"/>
              <a:t> offer ORIF of tibia</a:t>
            </a:r>
          </a:p>
          <a:p>
            <a:r>
              <a:rPr lang="en-GB" dirty="0" smtClean="0"/>
              <a:t>NWB 6/52 calcanei</a:t>
            </a:r>
          </a:p>
          <a:p>
            <a:endParaRPr lang="en-GB" dirty="0"/>
          </a:p>
          <a:p>
            <a:r>
              <a:rPr lang="en-GB" dirty="0" smtClean="0"/>
              <a:t>K refuses surgery</a:t>
            </a:r>
          </a:p>
          <a:p>
            <a:r>
              <a:rPr lang="en-GB" dirty="0" smtClean="0"/>
              <a:t>6 weeks bed rest – initially log roll 2/52 then can self roll</a:t>
            </a:r>
            <a:endParaRPr lang="en-GB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Management Plans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4220350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5400600"/>
          </a:xfrm>
        </p:spPr>
        <p:txBody>
          <a:bodyPr>
            <a:normAutofit fontScale="77500" lnSpcReduction="20000"/>
          </a:bodyPr>
          <a:lstStyle/>
          <a:p>
            <a:pPr marL="109728" indent="0">
              <a:buNone/>
            </a:pPr>
            <a:r>
              <a:rPr lang="en-GB" b="1" dirty="0"/>
              <a:t>3) What as therapists can you do during her time on bed rest</a:t>
            </a:r>
            <a:r>
              <a:rPr lang="en-GB" b="1" dirty="0" smtClean="0"/>
              <a:t>?</a:t>
            </a:r>
            <a:r>
              <a:rPr lang="en-GB" dirty="0"/>
              <a:t> </a:t>
            </a:r>
            <a:endParaRPr lang="en-GB" dirty="0" smtClean="0"/>
          </a:p>
          <a:p>
            <a:pPr marL="109728" indent="0">
              <a:buNone/>
            </a:pPr>
            <a:r>
              <a:rPr lang="en-GB" dirty="0" smtClean="0"/>
              <a:t>What might impact on engagement</a:t>
            </a:r>
            <a:endParaRPr lang="en-GB" dirty="0"/>
          </a:p>
          <a:p>
            <a:pPr marL="109728" indent="0">
              <a:buNone/>
            </a:pPr>
            <a:r>
              <a:rPr lang="en-GB" b="1" dirty="0"/>
              <a:t>4)</a:t>
            </a:r>
            <a:r>
              <a:rPr lang="en-GB" dirty="0"/>
              <a:t> </a:t>
            </a:r>
            <a:r>
              <a:rPr lang="en-GB" b="1" dirty="0"/>
              <a:t>At 6 weeks (7/6/18) the neurosurgeons say K can mobilise as pain allows</a:t>
            </a:r>
            <a:endParaRPr lang="en-GB" dirty="0"/>
          </a:p>
          <a:p>
            <a:pPr marL="109728" indent="0">
              <a:buNone/>
            </a:pPr>
            <a:r>
              <a:rPr lang="en-GB" b="1" dirty="0"/>
              <a:t>4a) What has occurred by 6 weeks in the fracture healing process   </a:t>
            </a:r>
            <a:endParaRPr lang="en-GB" dirty="0"/>
          </a:p>
          <a:p>
            <a:pPr marL="109728" indent="0">
              <a:buNone/>
            </a:pPr>
            <a:r>
              <a:rPr lang="en-GB" b="1" dirty="0" smtClean="0"/>
              <a:t>4b) How </a:t>
            </a:r>
            <a:r>
              <a:rPr lang="en-GB" b="1" dirty="0"/>
              <a:t>will you go about this and what are you looking for that may be concerning? </a:t>
            </a:r>
            <a:endParaRPr lang="en-GB" dirty="0"/>
          </a:p>
          <a:p>
            <a:pPr marL="109728" indent="0">
              <a:buNone/>
            </a:pPr>
            <a:r>
              <a:rPr lang="en-GB" dirty="0"/>
              <a:t> </a:t>
            </a:r>
          </a:p>
          <a:p>
            <a:pPr marL="109728" indent="0">
              <a:buNone/>
            </a:pPr>
            <a:r>
              <a:rPr lang="en-GB" b="1" dirty="0"/>
              <a:t>5) The following day the </a:t>
            </a:r>
            <a:r>
              <a:rPr lang="en-GB" b="1" dirty="0" err="1"/>
              <a:t>orthopods</a:t>
            </a:r>
            <a:r>
              <a:rPr lang="en-GB" b="1" dirty="0"/>
              <a:t> say K can PWB on her left leg but remains NWB R</a:t>
            </a:r>
            <a:endParaRPr lang="en-GB" dirty="0"/>
          </a:p>
          <a:p>
            <a:pPr marL="109728" indent="0">
              <a:buNone/>
            </a:pPr>
            <a:r>
              <a:rPr lang="en-GB" b="1" dirty="0" smtClean="0"/>
              <a:t>5a) Does </a:t>
            </a:r>
            <a:r>
              <a:rPr lang="en-GB" b="1" dirty="0"/>
              <a:t>this change anything to you as therapists?</a:t>
            </a:r>
            <a:endParaRPr lang="en-GB" dirty="0"/>
          </a:p>
          <a:p>
            <a:pPr marL="109728" indent="0">
              <a:buNone/>
            </a:pPr>
            <a:r>
              <a:rPr lang="en-GB" b="1" dirty="0"/>
              <a:t> </a:t>
            </a:r>
            <a:endParaRPr lang="en-GB" dirty="0"/>
          </a:p>
          <a:p>
            <a:pPr marL="109728" indent="0">
              <a:buNone/>
            </a:pPr>
            <a:r>
              <a:rPr lang="en-GB" b="1" dirty="0" smtClean="0"/>
              <a:t>5b) Why </a:t>
            </a:r>
            <a:r>
              <a:rPr lang="en-GB" b="1" dirty="0"/>
              <a:t>do you think the right remains NWB?</a:t>
            </a:r>
            <a:endParaRPr lang="en-GB" dirty="0"/>
          </a:p>
          <a:p>
            <a:pPr marL="109728" indent="0">
              <a:buNone/>
            </a:pPr>
            <a:r>
              <a:rPr lang="en-GB" b="1" dirty="0"/>
              <a:t> </a:t>
            </a:r>
            <a:endParaRPr lang="en-GB" dirty="0"/>
          </a:p>
          <a:p>
            <a:pPr marL="109728" indent="0">
              <a:buNone/>
            </a:pPr>
            <a:r>
              <a:rPr lang="en-GB" b="1" dirty="0" smtClean="0"/>
              <a:t>5c) Come </a:t>
            </a:r>
            <a:r>
              <a:rPr lang="en-GB" b="1" dirty="0"/>
              <a:t>up with 3 goals for her</a:t>
            </a:r>
            <a:endParaRPr lang="en-GB" dirty="0"/>
          </a:p>
          <a:p>
            <a:pPr marL="109728" indent="0">
              <a:buNone/>
            </a:pP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More Questions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4858426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09728" indent="0">
              <a:buNone/>
            </a:pPr>
            <a:r>
              <a:rPr lang="en-GB" b="1" dirty="0"/>
              <a:t>6) K has now been in hospital for 6 weeks. She can </a:t>
            </a:r>
            <a:r>
              <a:rPr lang="en-GB" b="1" dirty="0" err="1"/>
              <a:t>slideboard</a:t>
            </a:r>
            <a:r>
              <a:rPr lang="en-GB" b="1" dirty="0"/>
              <a:t> TF to a wheelchair with set up.  What are you thinking about the next steps?</a:t>
            </a:r>
            <a:endParaRPr lang="en-GB" dirty="0"/>
          </a:p>
          <a:p>
            <a:pPr marL="109728" indent="0">
              <a:buNone/>
            </a:pPr>
            <a:endParaRPr lang="en-GB" dirty="0" smtClean="0"/>
          </a:p>
          <a:p>
            <a:pPr marL="109728" indent="0">
              <a:buNone/>
            </a:pPr>
            <a:r>
              <a:rPr lang="en-GB" dirty="0" smtClean="0"/>
              <a:t>What are your options for D?C planning from the acute hospital?</a:t>
            </a:r>
          </a:p>
          <a:p>
            <a:pPr marL="109728" indent="0">
              <a:buNone/>
            </a:pPr>
            <a:endParaRPr lang="en-GB" dirty="0"/>
          </a:p>
          <a:p>
            <a:pPr marL="109728" indent="0">
              <a:buNone/>
            </a:pPr>
            <a:r>
              <a:rPr lang="en-GB" dirty="0" smtClean="0"/>
              <a:t>What do you need to consider?</a:t>
            </a: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846799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sz="half"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494" t="20939" r="29379"/>
          <a:stretch/>
        </p:blipFill>
        <p:spPr bwMode="auto">
          <a:xfrm>
            <a:off x="7214790" y="1556792"/>
            <a:ext cx="1741714" cy="24546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/>
          <p:cNvPicPr>
            <a:picLocks noGrp="1" noChangeAspect="1" noChangeArrowheads="1"/>
          </p:cNvPicPr>
          <p:nvPr>
            <p:ph sz="half" idx="2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906" t="30756" r="29002" b="14547"/>
          <a:stretch/>
        </p:blipFill>
        <p:spPr bwMode="auto">
          <a:xfrm>
            <a:off x="5580112" y="1628800"/>
            <a:ext cx="1440160" cy="23209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600" dirty="0"/>
              <a:t>R ankle </a:t>
            </a:r>
            <a:r>
              <a:rPr lang="en-GB" sz="2600" dirty="0" smtClean="0"/>
              <a:t>- 24/5/18 </a:t>
            </a:r>
            <a:r>
              <a:rPr lang="en-GB" sz="2600" dirty="0"/>
              <a:t>(4 weeks</a:t>
            </a:r>
            <a:r>
              <a:rPr lang="en-GB" sz="2600" dirty="0" smtClean="0"/>
              <a:t>) 6/6/18 (6 weeks) </a:t>
            </a:r>
            <a:r>
              <a:rPr lang="en-GB" sz="2600" dirty="0"/>
              <a:t>R ankle </a:t>
            </a:r>
            <a:r>
              <a:rPr lang="en-GB" sz="2600" dirty="0" smtClean="0"/>
              <a:t>20/6/18 9weeks) </a:t>
            </a:r>
            <a:endParaRPr lang="en-GB" sz="2600" dirty="0"/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8" y="4293096"/>
            <a:ext cx="2981325" cy="22367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237" t="34122" r="35202"/>
          <a:stretch/>
        </p:blipFill>
        <p:spPr bwMode="auto">
          <a:xfrm>
            <a:off x="467544" y="1484784"/>
            <a:ext cx="2592288" cy="403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8043506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Grp="1" noChangeAspect="1" noChangeArrowheads="1"/>
          </p:cNvPicPr>
          <p:nvPr>
            <p:ph sz="half"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353" t="20097" r="24205" b="11742"/>
          <a:stretch/>
        </p:blipFill>
        <p:spPr bwMode="auto">
          <a:xfrm>
            <a:off x="899592" y="1340768"/>
            <a:ext cx="2403824" cy="34563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Content Placeholder 2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19/7/18 8 weeks R ankle</a:t>
            </a:r>
            <a:endParaRPr lang="en-GB" dirty="0"/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417" t="9677" r="31037"/>
          <a:stretch/>
        </p:blipFill>
        <p:spPr bwMode="auto">
          <a:xfrm>
            <a:off x="3347864" y="1311188"/>
            <a:ext cx="2637343" cy="48774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9125590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3"/>
          <p:cNvPicPr>
            <a:picLocks noGrp="1" noChangeAspect="1" noChangeArrowheads="1"/>
          </p:cNvPicPr>
          <p:nvPr>
            <p:ph sz="half"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89" t="15329" b="23803"/>
          <a:stretch/>
        </p:blipFill>
        <p:spPr bwMode="auto">
          <a:xfrm>
            <a:off x="11904" y="1844824"/>
            <a:ext cx="5574653" cy="29272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/>
          <p:cNvPicPr>
            <a:picLocks noGrp="1" noChangeAspect="1" noChangeArrowheads="1"/>
          </p:cNvPicPr>
          <p:nvPr>
            <p:ph sz="half" idx="2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138" t="15890" r="24943" b="17352"/>
          <a:stretch/>
        </p:blipFill>
        <p:spPr bwMode="auto">
          <a:xfrm>
            <a:off x="4644008" y="1179754"/>
            <a:ext cx="2304256" cy="35923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600" dirty="0" smtClean="0"/>
              <a:t>20/6/18 (4/52)  1/7/18 (6/52)</a:t>
            </a:r>
            <a:endParaRPr lang="en-GB" sz="2600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894" t="14423" r="30211"/>
          <a:stretch/>
        </p:blipFill>
        <p:spPr bwMode="auto">
          <a:xfrm>
            <a:off x="6887494" y="1179753"/>
            <a:ext cx="2214338" cy="35923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3784337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354360" y="1135796"/>
            <a:ext cx="8435280" cy="5544616"/>
          </a:xfrm>
        </p:spPr>
        <p:txBody>
          <a:bodyPr>
            <a:normAutofit fontScale="40000" lnSpcReduction="20000"/>
          </a:bodyPr>
          <a:lstStyle/>
          <a:p>
            <a:r>
              <a:rPr lang="en-GB" sz="4000" b="1" dirty="0" smtClean="0">
                <a:latin typeface="Calibri" panose="020F0502020204030204" pitchFamily="34" charset="0"/>
              </a:rPr>
              <a:t>HPC - </a:t>
            </a:r>
            <a:r>
              <a:rPr lang="en-GB" sz="4500" b="1" dirty="0" smtClean="0">
                <a:latin typeface="Calibri" panose="020F0502020204030204" pitchFamily="34" charset="0"/>
              </a:rPr>
              <a:t>28/4/18 24 year </a:t>
            </a:r>
            <a:r>
              <a:rPr lang="en-GB" sz="4500" b="1" dirty="0">
                <a:latin typeface="Calibri" panose="020F0502020204030204" pitchFamily="34" charset="0"/>
              </a:rPr>
              <a:t>old </a:t>
            </a:r>
            <a:r>
              <a:rPr lang="en-GB" sz="4500" b="1" dirty="0" smtClean="0">
                <a:latin typeface="Calibri" panose="020F0502020204030204" pitchFamily="34" charset="0"/>
              </a:rPr>
              <a:t>female, jump/fall </a:t>
            </a:r>
            <a:r>
              <a:rPr lang="en-GB" sz="4500" b="1" dirty="0">
                <a:latin typeface="Calibri" panose="020F0502020204030204" pitchFamily="34" charset="0"/>
              </a:rPr>
              <a:t>from 20m onto rocks after intentional paracetamol </a:t>
            </a:r>
            <a:r>
              <a:rPr lang="en-GB" sz="4500" b="1" dirty="0" smtClean="0">
                <a:latin typeface="Calibri" panose="020F0502020204030204" pitchFamily="34" charset="0"/>
              </a:rPr>
              <a:t>overdose</a:t>
            </a:r>
          </a:p>
          <a:p>
            <a:pPr algn="just">
              <a:lnSpc>
                <a:spcPct val="170000"/>
              </a:lnSpc>
              <a:spcBef>
                <a:spcPts val="0"/>
              </a:spcBef>
            </a:pPr>
            <a:r>
              <a:rPr lang="en-GB" sz="4000" b="1" dirty="0" smtClean="0">
                <a:latin typeface="Calibri" panose="020F0502020204030204" pitchFamily="34" charset="0"/>
              </a:rPr>
              <a:t>PMH - </a:t>
            </a:r>
            <a:r>
              <a:rPr lang="en-GB" sz="4000" b="1" dirty="0">
                <a:latin typeface="Calibri" panose="020F0502020204030204" pitchFamily="34" charset="0"/>
              </a:rPr>
              <a:t>Past Medical History –</a:t>
            </a:r>
            <a:r>
              <a:rPr lang="en-GB" sz="4000" dirty="0">
                <a:latin typeface="Calibri" panose="020F0502020204030204" pitchFamily="34" charset="0"/>
              </a:rPr>
              <a:t> </a:t>
            </a:r>
            <a:r>
              <a:rPr lang="en-GB" sz="4000" dirty="0" smtClean="0">
                <a:latin typeface="Calibri" panose="020F0502020204030204" pitchFamily="34" charset="0"/>
              </a:rPr>
              <a:t>17-25/4/18 – Five mental health assessments for self harm/suicidal ideation</a:t>
            </a:r>
          </a:p>
          <a:p>
            <a:pPr>
              <a:lnSpc>
                <a:spcPct val="170000"/>
              </a:lnSpc>
              <a:spcBef>
                <a:spcPts val="0"/>
              </a:spcBef>
            </a:pPr>
            <a:r>
              <a:rPr lang="en-GB" sz="4000" dirty="0" smtClean="0">
                <a:latin typeface="Calibri" panose="020F0502020204030204" pitchFamily="34" charset="0"/>
              </a:rPr>
              <a:t>21/3/18 </a:t>
            </a:r>
            <a:r>
              <a:rPr lang="en-GB" sz="4000" dirty="0">
                <a:latin typeface="Calibri" panose="020F0502020204030204" pitchFamily="34" charset="0"/>
              </a:rPr>
              <a:t>Paracetamol overdose</a:t>
            </a:r>
          </a:p>
          <a:p>
            <a:pPr>
              <a:lnSpc>
                <a:spcPct val="170000"/>
              </a:lnSpc>
              <a:spcBef>
                <a:spcPts val="0"/>
              </a:spcBef>
            </a:pPr>
            <a:r>
              <a:rPr lang="en-GB" sz="4000" dirty="0">
                <a:latin typeface="Calibri" panose="020F0502020204030204" pitchFamily="34" charset="0"/>
              </a:rPr>
              <a:t>9/3/18 Neurology review – Referred to rheumatology and pain clinic</a:t>
            </a:r>
            <a:endParaRPr lang="en-GB" sz="4000" dirty="0" smtClean="0">
              <a:latin typeface="Calibri" panose="020F0502020204030204" pitchFamily="34" charset="0"/>
            </a:endParaRPr>
          </a:p>
          <a:p>
            <a:pPr>
              <a:lnSpc>
                <a:spcPct val="170000"/>
              </a:lnSpc>
              <a:spcBef>
                <a:spcPts val="0"/>
              </a:spcBef>
            </a:pPr>
            <a:r>
              <a:rPr lang="en-GB" sz="4000" dirty="0" smtClean="0">
                <a:latin typeface="Calibri" panose="020F0502020204030204" pitchFamily="34" charset="0"/>
              </a:rPr>
              <a:t>3/18 </a:t>
            </a:r>
            <a:r>
              <a:rPr lang="en-GB" sz="4000" dirty="0">
                <a:latin typeface="Calibri" panose="020F0502020204030204" pitchFamily="34" charset="0"/>
              </a:rPr>
              <a:t>Abdominal pain - ? functional </a:t>
            </a:r>
          </a:p>
          <a:p>
            <a:pPr>
              <a:lnSpc>
                <a:spcPct val="170000"/>
              </a:lnSpc>
              <a:spcBef>
                <a:spcPts val="0"/>
              </a:spcBef>
            </a:pPr>
            <a:r>
              <a:rPr lang="en-GB" sz="4000" dirty="0">
                <a:latin typeface="Calibri" panose="020F0502020204030204" pitchFamily="34" charset="0"/>
              </a:rPr>
              <a:t>Feb 18 – Neck/back pain – Patient and her partner requesting referral to rheumatology? Ehlers </a:t>
            </a:r>
            <a:r>
              <a:rPr lang="en-GB" sz="4000" dirty="0" err="1" smtClean="0">
                <a:latin typeface="Calibri" panose="020F0502020204030204" pitchFamily="34" charset="0"/>
              </a:rPr>
              <a:t>Danlos</a:t>
            </a:r>
            <a:r>
              <a:rPr lang="en-GB" sz="4000" dirty="0" smtClean="0">
                <a:latin typeface="Calibri" panose="020F0502020204030204" pitchFamily="34" charset="0"/>
              </a:rPr>
              <a:t>-hypermobility </a:t>
            </a:r>
            <a:r>
              <a:rPr lang="en-GB" sz="4000" dirty="0">
                <a:latin typeface="Calibri" panose="020F0502020204030204" pitchFamily="34" charset="0"/>
              </a:rPr>
              <a:t>syndrome</a:t>
            </a:r>
          </a:p>
          <a:p>
            <a:pPr>
              <a:lnSpc>
                <a:spcPct val="170000"/>
              </a:lnSpc>
              <a:spcBef>
                <a:spcPts val="0"/>
              </a:spcBef>
            </a:pPr>
            <a:r>
              <a:rPr lang="en-GB" sz="4000" dirty="0">
                <a:latin typeface="Calibri" panose="020F0502020204030204" pitchFamily="34" charset="0"/>
              </a:rPr>
              <a:t>Oct 17 – GP referred to neurologist to exclude neurological illness as concerned presentation of functional disorder</a:t>
            </a:r>
          </a:p>
          <a:p>
            <a:pPr>
              <a:lnSpc>
                <a:spcPct val="170000"/>
              </a:lnSpc>
              <a:spcBef>
                <a:spcPts val="0"/>
              </a:spcBef>
            </a:pPr>
            <a:r>
              <a:rPr lang="en-GB" sz="4000" dirty="0">
                <a:latin typeface="Calibri" panose="020F0502020204030204" pitchFamily="34" charset="0"/>
              </a:rPr>
              <a:t>April 17 ME/Chronic Fatigue Syndrome diagnosed Hillingdon – advised to refer to rheumatology</a:t>
            </a:r>
          </a:p>
          <a:p>
            <a:pPr>
              <a:lnSpc>
                <a:spcPct val="170000"/>
              </a:lnSpc>
              <a:spcBef>
                <a:spcPts val="0"/>
              </a:spcBef>
            </a:pPr>
            <a:r>
              <a:rPr lang="en-GB" sz="4000" dirty="0">
                <a:latin typeface="Calibri" panose="020F0502020204030204" pitchFamily="34" charset="0"/>
              </a:rPr>
              <a:t>Childhood </a:t>
            </a:r>
            <a:r>
              <a:rPr lang="en-GB" sz="4000" dirty="0" smtClean="0">
                <a:latin typeface="Calibri" panose="020F0502020204030204" pitchFamily="34" charset="0"/>
              </a:rPr>
              <a:t>autism/</a:t>
            </a:r>
            <a:r>
              <a:rPr lang="en-GB" sz="4000" dirty="0" err="1" smtClean="0">
                <a:latin typeface="Calibri" panose="020F0502020204030204" pitchFamily="34" charset="0"/>
              </a:rPr>
              <a:t>Aspergers</a:t>
            </a:r>
            <a:r>
              <a:rPr lang="en-GB" sz="4000" dirty="0" smtClean="0">
                <a:latin typeface="Calibri" panose="020F0502020204030204" pitchFamily="34" charset="0"/>
              </a:rPr>
              <a:t> or </a:t>
            </a:r>
          </a:p>
          <a:p>
            <a:pPr>
              <a:lnSpc>
                <a:spcPct val="170000"/>
              </a:lnSpc>
              <a:spcBef>
                <a:spcPts val="0"/>
              </a:spcBef>
            </a:pPr>
            <a:r>
              <a:rPr lang="en-GB" sz="4000" dirty="0" smtClean="0">
                <a:latin typeface="Calibri" panose="020F0502020204030204" pitchFamily="34" charset="0"/>
              </a:rPr>
              <a:t>? Personality disorder (unwilling to accept diagnosis)</a:t>
            </a:r>
            <a:endParaRPr lang="en-GB" sz="4000" dirty="0">
              <a:latin typeface="Calibri" panose="020F0502020204030204" pitchFamily="34" charset="0"/>
            </a:endParaRPr>
          </a:p>
          <a:p>
            <a:endParaRPr lang="en-GB" b="1" dirty="0" smtClean="0"/>
          </a:p>
          <a:p>
            <a:endParaRPr lang="en-GB" dirty="0"/>
          </a:p>
          <a:p>
            <a:endParaRPr lang="en-GB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>
            <a:normAutofit/>
          </a:bodyPr>
          <a:lstStyle/>
          <a:p>
            <a:r>
              <a:rPr lang="en-GB" dirty="0" smtClean="0"/>
              <a:t>K</a:t>
            </a:r>
            <a:endParaRPr lang="en-GB" sz="2100" dirty="0">
              <a:solidFill>
                <a:schemeClr val="tx1"/>
              </a:solidFill>
              <a:latin typeface="Calibri" panose="020F050202020403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7128755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332656"/>
            <a:ext cx="8229600" cy="5674635"/>
          </a:xfrm>
        </p:spPr>
        <p:txBody>
          <a:bodyPr>
            <a:normAutofit/>
          </a:bodyPr>
          <a:lstStyle/>
          <a:p>
            <a:pPr marL="109728" indent="0">
              <a:buNone/>
            </a:pPr>
            <a:r>
              <a:rPr lang="en-GB" b="1" dirty="0"/>
              <a:t>7) By July K can pivot TF on left. The decision is for her to go to a general rehab unit</a:t>
            </a:r>
            <a:endParaRPr lang="en-GB" dirty="0"/>
          </a:p>
          <a:p>
            <a:pPr marL="109728" indent="0">
              <a:buNone/>
            </a:pPr>
            <a:endParaRPr lang="en-GB" b="1" dirty="0" smtClean="0"/>
          </a:p>
          <a:p>
            <a:pPr marL="109728" indent="0">
              <a:buNone/>
            </a:pPr>
            <a:r>
              <a:rPr lang="en-GB" b="1" dirty="0" smtClean="0"/>
              <a:t>19/7/18 </a:t>
            </a:r>
            <a:r>
              <a:rPr lang="en-GB" b="1" dirty="0"/>
              <a:t>A review at fracture clinic confirms she can now mob as pain allows</a:t>
            </a:r>
            <a:endParaRPr lang="en-GB" dirty="0"/>
          </a:p>
          <a:p>
            <a:pPr marL="109728" indent="0">
              <a:buNone/>
            </a:pPr>
            <a:r>
              <a:rPr lang="en-GB" b="1" dirty="0" smtClean="0"/>
              <a:t>7a) It </a:t>
            </a:r>
            <a:r>
              <a:rPr lang="en-GB" b="1" dirty="0"/>
              <a:t>is now approx. 10 weeks post injury, what stage of healing are the fractures at?</a:t>
            </a:r>
            <a:endParaRPr lang="en-GB" dirty="0"/>
          </a:p>
          <a:p>
            <a:pPr marL="109728" indent="0">
              <a:buNone/>
            </a:pPr>
            <a:r>
              <a:rPr lang="en-GB" b="1" dirty="0"/>
              <a:t> </a:t>
            </a:r>
            <a:endParaRPr lang="en-GB" dirty="0"/>
          </a:p>
          <a:p>
            <a:pPr marL="109728" indent="0">
              <a:buNone/>
            </a:pPr>
            <a:r>
              <a:rPr lang="en-GB" b="1" dirty="0"/>
              <a:t>7b) What problems do you </a:t>
            </a:r>
            <a:r>
              <a:rPr lang="en-GB" b="1" dirty="0" smtClean="0"/>
              <a:t>anticipate with mobilising?</a:t>
            </a:r>
            <a:endParaRPr lang="en-GB" dirty="0"/>
          </a:p>
          <a:p>
            <a:pPr marL="109728" indent="0">
              <a:buNone/>
            </a:pPr>
            <a:r>
              <a:rPr lang="en-GB" dirty="0"/>
              <a:t> </a:t>
            </a:r>
          </a:p>
          <a:p>
            <a:pPr marL="109728" indent="0">
              <a:buNone/>
            </a:pPr>
            <a:r>
              <a:rPr lang="en-GB" b="1" dirty="0"/>
              <a:t>7c) Set </a:t>
            </a:r>
            <a:r>
              <a:rPr lang="en-GB" b="1" dirty="0" smtClean="0"/>
              <a:t>3 goals </a:t>
            </a:r>
            <a:r>
              <a:rPr lang="en-GB" b="1" dirty="0"/>
              <a:t>for the next 4/52</a:t>
            </a:r>
            <a:endParaRPr lang="en-GB" dirty="0"/>
          </a:p>
          <a:p>
            <a:pPr marL="109728" indent="0"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740080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GB" dirty="0"/>
              <a:t>Soft callus </a:t>
            </a:r>
            <a:r>
              <a:rPr lang="en-GB" dirty="0" smtClean="0"/>
              <a:t>formation links the gaps 3-4 </a:t>
            </a:r>
            <a:r>
              <a:rPr lang="en-GB" dirty="0"/>
              <a:t>weeks</a:t>
            </a:r>
          </a:p>
          <a:p>
            <a:r>
              <a:rPr lang="en-GB" dirty="0"/>
              <a:t>Hard callus </a:t>
            </a:r>
            <a:r>
              <a:rPr lang="en-GB" dirty="0" smtClean="0"/>
              <a:t>(</a:t>
            </a:r>
            <a:r>
              <a:rPr lang="en-GB" dirty="0"/>
              <a:t>3–4 months). </a:t>
            </a:r>
            <a:endParaRPr lang="en-GB" dirty="0" smtClean="0"/>
          </a:p>
          <a:p>
            <a:r>
              <a:rPr lang="en-GB" dirty="0" smtClean="0"/>
              <a:t>As </a:t>
            </a:r>
            <a:r>
              <a:rPr lang="en-GB" dirty="0" err="1"/>
              <a:t>intramembraneous</a:t>
            </a:r>
            <a:r>
              <a:rPr lang="en-GB" dirty="0"/>
              <a:t> bone formation </a:t>
            </a:r>
            <a:r>
              <a:rPr lang="en-GB" dirty="0" smtClean="0"/>
              <a:t>continues</a:t>
            </a:r>
          </a:p>
          <a:p>
            <a:r>
              <a:rPr lang="en-GB" dirty="0" smtClean="0"/>
              <a:t>Soft </a:t>
            </a:r>
            <a:r>
              <a:rPr lang="en-GB" dirty="0"/>
              <a:t>tissue within the gap undergoes </a:t>
            </a:r>
            <a:r>
              <a:rPr lang="en-GB" dirty="0" err="1"/>
              <a:t>endochondral</a:t>
            </a:r>
            <a:r>
              <a:rPr lang="en-GB" dirty="0"/>
              <a:t> ossification and the callus is converted into rigid calcified tissue (woven bone). </a:t>
            </a:r>
            <a:endParaRPr lang="en-GB" dirty="0" smtClean="0"/>
          </a:p>
          <a:p>
            <a:r>
              <a:rPr lang="en-GB" dirty="0" smtClean="0"/>
              <a:t>Bone </a:t>
            </a:r>
            <a:r>
              <a:rPr lang="en-GB" dirty="0"/>
              <a:t>callus growth begins at the periphery </a:t>
            </a:r>
            <a:r>
              <a:rPr lang="en-GB" dirty="0" smtClean="0"/>
              <a:t>where </a:t>
            </a:r>
            <a:r>
              <a:rPr lang="en-GB" dirty="0"/>
              <a:t>the strain is </a:t>
            </a:r>
            <a:r>
              <a:rPr lang="en-GB" dirty="0" smtClean="0"/>
              <a:t>lowest. Then reduces </a:t>
            </a:r>
            <a:r>
              <a:rPr lang="en-GB" dirty="0"/>
              <a:t>the strain more centrally, which in turn forms bony callus</a:t>
            </a:r>
            <a:r>
              <a:rPr lang="en-GB" dirty="0" smtClean="0"/>
              <a:t>.</a:t>
            </a:r>
          </a:p>
          <a:p>
            <a:pPr marL="109728" indent="0">
              <a:buNone/>
            </a:pP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Bone Healing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6040860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404664"/>
            <a:ext cx="8229600" cy="5602627"/>
          </a:xfrm>
        </p:spPr>
        <p:txBody>
          <a:bodyPr/>
          <a:lstStyle/>
          <a:p>
            <a:pPr marL="109728" indent="0">
              <a:buNone/>
            </a:pPr>
            <a:r>
              <a:rPr lang="en-GB" b="1" dirty="0"/>
              <a:t>8) In August the doctor contacts the neurosurgeon to say K continues to have back pain requiring large amounts of opiates</a:t>
            </a:r>
            <a:endParaRPr lang="en-GB" dirty="0"/>
          </a:p>
          <a:p>
            <a:pPr marL="109728" indent="0">
              <a:buNone/>
            </a:pPr>
            <a:endParaRPr lang="en-GB" dirty="0"/>
          </a:p>
          <a:p>
            <a:pPr marL="109728" indent="0">
              <a:buNone/>
            </a:pPr>
            <a:r>
              <a:rPr lang="en-GB" b="1" dirty="0" smtClean="0"/>
              <a:t>8a) Review </a:t>
            </a:r>
            <a:r>
              <a:rPr lang="en-GB" b="1" dirty="0"/>
              <a:t>the XR – what has happened?</a:t>
            </a:r>
            <a:endParaRPr lang="en-GB" dirty="0"/>
          </a:p>
          <a:p>
            <a:pPr marL="109728" indent="0">
              <a:buNone/>
            </a:pPr>
            <a:r>
              <a:rPr lang="en-GB" b="1" dirty="0"/>
              <a:t> </a:t>
            </a:r>
            <a:endParaRPr lang="en-GB" dirty="0"/>
          </a:p>
          <a:p>
            <a:pPr marL="109728" indent="0">
              <a:buNone/>
            </a:pPr>
            <a:r>
              <a:rPr lang="en-GB" b="1" dirty="0" smtClean="0"/>
              <a:t>8b) What </a:t>
            </a:r>
            <a:r>
              <a:rPr lang="en-GB" b="1" dirty="0"/>
              <a:t>do you think the plans may be?</a:t>
            </a:r>
            <a:endParaRPr lang="en-GB" dirty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329219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51520" y="274638"/>
            <a:ext cx="8568952" cy="1143000"/>
          </a:xfrm>
        </p:spPr>
        <p:txBody>
          <a:bodyPr>
            <a:noAutofit/>
          </a:bodyPr>
          <a:lstStyle/>
          <a:p>
            <a:r>
              <a:rPr lang="en-GB" sz="3600" dirty="0"/>
              <a:t>27/7/18 (10/52) </a:t>
            </a:r>
            <a:r>
              <a:rPr lang="en-GB" sz="3600" dirty="0" smtClean="0"/>
              <a:t>15/10/18 (24/52</a:t>
            </a:r>
            <a:r>
              <a:rPr lang="en-GB" sz="3600" dirty="0"/>
              <a:t>)</a:t>
            </a:r>
          </a:p>
        </p:txBody>
      </p:sp>
      <p:pic>
        <p:nvPicPr>
          <p:cNvPr id="5" name="Content Placeholder 4"/>
          <p:cNvPicPr>
            <a:picLocks noGrp="1" noChangeAspect="1" noChangeArrowheads="1"/>
          </p:cNvPicPr>
          <p:nvPr>
            <p:ph sz="half"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759" t="21879" r="28023" b="19207"/>
          <a:stretch/>
        </p:blipFill>
        <p:spPr bwMode="auto">
          <a:xfrm>
            <a:off x="766753" y="1481138"/>
            <a:ext cx="3419494" cy="4525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Content Placeholder 5"/>
          <p:cNvPicPr>
            <a:picLocks noGrp="1" noChangeAspect="1" noChangeArrowheads="1"/>
          </p:cNvPicPr>
          <p:nvPr>
            <p:ph sz="half" idx="2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924" t="15770" r="17543" b="11530"/>
          <a:stretch/>
        </p:blipFill>
        <p:spPr bwMode="auto">
          <a:xfrm>
            <a:off x="4378407" y="1481138"/>
            <a:ext cx="4308393" cy="45259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9339504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95536" y="476672"/>
            <a:ext cx="8229600" cy="5674635"/>
          </a:xfrm>
        </p:spPr>
        <p:txBody>
          <a:bodyPr>
            <a:normAutofit lnSpcReduction="10000"/>
          </a:bodyPr>
          <a:lstStyle/>
          <a:p>
            <a:pPr marL="109728" indent="0">
              <a:buNone/>
            </a:pPr>
            <a:r>
              <a:rPr lang="en-GB" dirty="0" smtClean="0"/>
              <a:t>K is offered </a:t>
            </a:r>
            <a:r>
              <a:rPr lang="en-GB" dirty="0"/>
              <a:t>anterior/posterior </a:t>
            </a:r>
            <a:r>
              <a:rPr lang="en-GB" dirty="0" smtClean="0"/>
              <a:t>fixation of the L3#</a:t>
            </a:r>
          </a:p>
          <a:p>
            <a:pPr marL="109728" indent="0">
              <a:buNone/>
            </a:pPr>
            <a:r>
              <a:rPr lang="en-GB" dirty="0" smtClean="0"/>
              <a:t>Posterior tension band was not stable on ‘testing’</a:t>
            </a:r>
            <a:endParaRPr lang="en-GB" dirty="0"/>
          </a:p>
          <a:p>
            <a:pPr marL="109728" indent="0">
              <a:buNone/>
            </a:pPr>
            <a:endParaRPr lang="en-GB" dirty="0"/>
          </a:p>
          <a:p>
            <a:pPr marL="109728" indent="0">
              <a:buNone/>
            </a:pPr>
            <a:r>
              <a:rPr lang="en-GB" dirty="0"/>
              <a:t>5/10/18 – K is discharged to single floor living with a wheelchair, pivot transferring. She has had episodes of self-harm and suicide attempt</a:t>
            </a:r>
          </a:p>
          <a:p>
            <a:pPr marL="109728" indent="0">
              <a:buNone/>
            </a:pPr>
            <a:r>
              <a:rPr lang="en-GB" b="1" dirty="0"/>
              <a:t> </a:t>
            </a:r>
            <a:endParaRPr lang="en-GB" dirty="0"/>
          </a:p>
          <a:p>
            <a:pPr marL="109728" indent="0">
              <a:buNone/>
            </a:pPr>
            <a:r>
              <a:rPr lang="en-GB" b="1" dirty="0"/>
              <a:t>9) What would you suggest to put in place for discharge?</a:t>
            </a:r>
            <a:endParaRPr lang="en-GB" dirty="0"/>
          </a:p>
          <a:p>
            <a:pPr marL="109728" indent="0">
              <a:buNone/>
            </a:pPr>
            <a:endParaRPr lang="en-GB" b="1" dirty="0"/>
          </a:p>
          <a:p>
            <a:pPr marL="109728" indent="0">
              <a:buNone/>
            </a:pPr>
            <a:r>
              <a:rPr lang="en-GB" b="1" dirty="0"/>
              <a:t>10) Do you think anything could have been done differently? </a:t>
            </a:r>
          </a:p>
          <a:p>
            <a:pPr marL="109728" indent="0"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6839280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Moved from London March 17 to study biology</a:t>
            </a:r>
          </a:p>
          <a:p>
            <a:r>
              <a:rPr lang="en-GB" dirty="0"/>
              <a:t>Lives in a 1</a:t>
            </a:r>
            <a:r>
              <a:rPr lang="en-GB" baseline="30000" dirty="0"/>
              <a:t>st</a:t>
            </a:r>
            <a:r>
              <a:rPr lang="en-GB" dirty="0"/>
              <a:t> floor </a:t>
            </a:r>
            <a:r>
              <a:rPr lang="en-GB" dirty="0" smtClean="0"/>
              <a:t>flat, privately rented </a:t>
            </a:r>
            <a:r>
              <a:rPr lang="en-GB" dirty="0"/>
              <a:t>with </a:t>
            </a:r>
            <a:r>
              <a:rPr lang="en-GB" dirty="0" smtClean="0"/>
              <a:t>‘friend’ </a:t>
            </a:r>
            <a:r>
              <a:rPr lang="en-GB" dirty="0"/>
              <a:t>who is a nursing student</a:t>
            </a:r>
          </a:p>
          <a:p>
            <a:r>
              <a:rPr lang="en-GB" dirty="0"/>
              <a:t>Family in </a:t>
            </a:r>
            <a:r>
              <a:rPr lang="en-GB" dirty="0" smtClean="0"/>
              <a:t>Aylesbury </a:t>
            </a:r>
            <a:r>
              <a:rPr lang="en-GB" dirty="0"/>
              <a:t>– Mum </a:t>
            </a:r>
            <a:r>
              <a:rPr lang="en-GB" dirty="0" smtClean="0"/>
              <a:t>and </a:t>
            </a:r>
            <a:r>
              <a:rPr lang="en-GB" dirty="0"/>
              <a:t>her partner. Doesn’t get on with mum’s partner. Brother in Brighton, nan in Hillingdon, dad in Wales. Refused for any family to be informed</a:t>
            </a:r>
          </a:p>
          <a:p>
            <a:pPr marL="109728" indent="0">
              <a:buNone/>
            </a:pP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Social History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7050730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en-US" sz="2800" dirty="0">
                <a:latin typeface="Calibri" panose="020F0502020204030204" pitchFamily="34" charset="0"/>
              </a:rPr>
              <a:t>CT trauma scan - </a:t>
            </a:r>
            <a:r>
              <a:rPr lang="en-US" sz="2800" dirty="0">
                <a:solidFill>
                  <a:srgbClr val="FF0000"/>
                </a:solidFill>
                <a:latin typeface="Calibri" panose="020F0502020204030204" pitchFamily="34" charset="0"/>
              </a:rPr>
              <a:t>Burst fracture of L3 </a:t>
            </a:r>
            <a:r>
              <a:rPr lang="en-US" sz="2800" dirty="0">
                <a:latin typeface="Calibri" panose="020F0502020204030204" pitchFamily="34" charset="0"/>
              </a:rPr>
              <a:t>with </a:t>
            </a:r>
            <a:r>
              <a:rPr lang="en-US" sz="2800" dirty="0">
                <a:solidFill>
                  <a:srgbClr val="FF0000"/>
                </a:solidFill>
                <a:latin typeface="Calibri" panose="020F0502020204030204" pitchFamily="34" charset="0"/>
              </a:rPr>
              <a:t>loss of </a:t>
            </a:r>
            <a:r>
              <a:rPr lang="en-US" sz="2800" dirty="0">
                <a:latin typeface="Calibri" panose="020F0502020204030204" pitchFamily="34" charset="0"/>
              </a:rPr>
              <a:t>vertebral </a:t>
            </a:r>
            <a:r>
              <a:rPr lang="en-US" sz="2800" dirty="0">
                <a:solidFill>
                  <a:srgbClr val="FF0000"/>
                </a:solidFill>
                <a:latin typeface="Calibri" panose="020F0502020204030204" pitchFamily="34" charset="0"/>
              </a:rPr>
              <a:t>body height </a:t>
            </a:r>
            <a:r>
              <a:rPr lang="en-US" sz="2800" dirty="0">
                <a:latin typeface="Calibri" panose="020F0502020204030204" pitchFamily="34" charset="0"/>
              </a:rPr>
              <a:t>and slight </a:t>
            </a:r>
            <a:r>
              <a:rPr lang="en-US" sz="2800" dirty="0" err="1">
                <a:solidFill>
                  <a:srgbClr val="FF0000"/>
                </a:solidFill>
                <a:latin typeface="Calibri" panose="020F0502020204030204" pitchFamily="34" charset="0"/>
              </a:rPr>
              <a:t>retropulsion</a:t>
            </a:r>
            <a:r>
              <a:rPr lang="en-US" sz="2800" dirty="0">
                <a:latin typeface="Calibri" panose="020F0502020204030204" pitchFamily="34" charset="0"/>
              </a:rPr>
              <a:t> into the spinal canal. The fracture extends through the </a:t>
            </a:r>
            <a:r>
              <a:rPr lang="en-US" sz="2800" dirty="0">
                <a:solidFill>
                  <a:srgbClr val="FF0000"/>
                </a:solidFill>
                <a:latin typeface="Calibri" panose="020F0502020204030204" pitchFamily="34" charset="0"/>
              </a:rPr>
              <a:t>right lamina and spinous process</a:t>
            </a:r>
            <a:r>
              <a:rPr lang="en-US" sz="2800" dirty="0">
                <a:latin typeface="Calibri" panose="020F0502020204030204" pitchFamily="34" charset="0"/>
              </a:rPr>
              <a:t>. Further fracture of the </a:t>
            </a:r>
            <a:r>
              <a:rPr lang="en-US" sz="2800" dirty="0">
                <a:solidFill>
                  <a:srgbClr val="FF0000"/>
                </a:solidFill>
                <a:latin typeface="Calibri" panose="020F0502020204030204" pitchFamily="34" charset="0"/>
              </a:rPr>
              <a:t>right transverse process</a:t>
            </a:r>
            <a:r>
              <a:rPr lang="en-US" sz="2800" dirty="0">
                <a:latin typeface="Calibri" panose="020F0502020204030204" pitchFamily="34" charset="0"/>
              </a:rPr>
              <a:t> of L3. Soft tissue stranding/bruising in the left </a:t>
            </a:r>
            <a:r>
              <a:rPr lang="en-US" sz="2800" dirty="0" err="1">
                <a:latin typeface="Calibri" panose="020F0502020204030204" pitchFamily="34" charset="0"/>
              </a:rPr>
              <a:t>ischiorectal</a:t>
            </a:r>
            <a:r>
              <a:rPr lang="en-US" sz="2800" dirty="0">
                <a:latin typeface="Calibri" panose="020F0502020204030204" pitchFamily="34" charset="0"/>
              </a:rPr>
              <a:t> fat.</a:t>
            </a:r>
            <a:endParaRPr lang="en-GB" sz="2800" dirty="0">
              <a:latin typeface="Calibri" panose="020F0502020204030204" pitchFamily="34" charset="0"/>
            </a:endParaRPr>
          </a:p>
          <a:p>
            <a:r>
              <a:rPr lang="en-US" sz="2800" dirty="0">
                <a:latin typeface="Calibri" panose="020F0502020204030204" pitchFamily="34" charset="0"/>
              </a:rPr>
              <a:t>Fracture of the posterior superior aspect of the </a:t>
            </a:r>
            <a:r>
              <a:rPr lang="en-US" sz="2800" dirty="0">
                <a:solidFill>
                  <a:srgbClr val="FF0000"/>
                </a:solidFill>
                <a:latin typeface="Calibri" panose="020F0502020204030204" pitchFamily="34" charset="0"/>
              </a:rPr>
              <a:t>sternum</a:t>
            </a:r>
            <a:endParaRPr lang="en-GB" sz="2800" dirty="0">
              <a:solidFill>
                <a:srgbClr val="FF0000"/>
              </a:solidFill>
              <a:latin typeface="Calibri" panose="020F0502020204030204" pitchFamily="34" charset="0"/>
            </a:endParaRPr>
          </a:p>
          <a:p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Imaging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7622032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28/4/18</a:t>
            </a:r>
            <a:endParaRPr lang="en-GB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half" idx="2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706" t="30541" r="20995" b="18515"/>
          <a:stretch/>
        </p:blipFill>
        <p:spPr bwMode="auto">
          <a:xfrm>
            <a:off x="395536" y="1340768"/>
            <a:ext cx="3660314" cy="2880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644" t="30447" r="22042" b="19055"/>
          <a:stretch/>
        </p:blipFill>
        <p:spPr bwMode="auto">
          <a:xfrm>
            <a:off x="4355976" y="1412776"/>
            <a:ext cx="4423963" cy="27363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4533794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sz="half" idx="1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251" t="25009" r="28916" b="22257"/>
          <a:stretch/>
        </p:blipFill>
        <p:spPr bwMode="auto">
          <a:xfrm>
            <a:off x="395536" y="1628800"/>
            <a:ext cx="1689463" cy="16372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>
          <a:xfrm>
            <a:off x="5004048" y="1340768"/>
            <a:ext cx="4038600" cy="4525963"/>
          </a:xfrm>
        </p:spPr>
        <p:txBody>
          <a:bodyPr>
            <a:normAutofit fontScale="70000" lnSpcReduction="20000"/>
          </a:bodyPr>
          <a:lstStyle/>
          <a:p>
            <a:r>
              <a:rPr lang="en-GB" dirty="0"/>
              <a:t>CT Ankle Both : </a:t>
            </a:r>
            <a:r>
              <a:rPr lang="en-GB" dirty="0" smtClean="0"/>
              <a:t>There </a:t>
            </a:r>
            <a:r>
              <a:rPr lang="en-GB" dirty="0"/>
              <a:t>are </a:t>
            </a:r>
            <a:r>
              <a:rPr lang="en-GB" dirty="0">
                <a:solidFill>
                  <a:srgbClr val="FF0000"/>
                </a:solidFill>
              </a:rPr>
              <a:t>bilateral, complex and </a:t>
            </a:r>
            <a:r>
              <a:rPr lang="en-GB" dirty="0" err="1" smtClean="0">
                <a:solidFill>
                  <a:srgbClr val="FF0000"/>
                </a:solidFill>
              </a:rPr>
              <a:t>comminuted</a:t>
            </a:r>
            <a:r>
              <a:rPr lang="en-GB" dirty="0" smtClean="0">
                <a:solidFill>
                  <a:srgbClr val="FF0000"/>
                </a:solidFill>
              </a:rPr>
              <a:t> </a:t>
            </a:r>
            <a:r>
              <a:rPr lang="en-GB" dirty="0"/>
              <a:t>fractures </a:t>
            </a:r>
            <a:r>
              <a:rPr lang="en-GB" dirty="0" smtClean="0"/>
              <a:t>of both </a:t>
            </a:r>
            <a:r>
              <a:rPr lang="en-GB" dirty="0">
                <a:solidFill>
                  <a:srgbClr val="FF0000"/>
                </a:solidFill>
              </a:rPr>
              <a:t>calcanei</a:t>
            </a:r>
            <a:r>
              <a:rPr lang="en-GB" dirty="0"/>
              <a:t>. These extend to involve the </a:t>
            </a:r>
            <a:r>
              <a:rPr lang="en-GB" dirty="0" err="1" smtClean="0"/>
              <a:t>sustentaculum</a:t>
            </a:r>
            <a:r>
              <a:rPr lang="en-GB" dirty="0" smtClean="0"/>
              <a:t> </a:t>
            </a:r>
            <a:r>
              <a:rPr lang="en-GB" dirty="0" err="1" smtClean="0"/>
              <a:t>tali</a:t>
            </a:r>
            <a:r>
              <a:rPr lang="en-GB" dirty="0" smtClean="0"/>
              <a:t> </a:t>
            </a:r>
            <a:r>
              <a:rPr lang="en-GB" dirty="0"/>
              <a:t>and anterior calcanei processes bilaterally. </a:t>
            </a:r>
            <a:endParaRPr lang="en-GB" dirty="0" smtClean="0"/>
          </a:p>
          <a:p>
            <a:r>
              <a:rPr lang="en-GB" dirty="0" err="1" smtClean="0">
                <a:solidFill>
                  <a:srgbClr val="FF0000"/>
                </a:solidFill>
              </a:rPr>
              <a:t>Comminuted</a:t>
            </a:r>
            <a:r>
              <a:rPr lang="en-GB" dirty="0" smtClean="0">
                <a:solidFill>
                  <a:srgbClr val="FF0000"/>
                </a:solidFill>
              </a:rPr>
              <a:t> </a:t>
            </a:r>
            <a:r>
              <a:rPr lang="en-GB" dirty="0">
                <a:solidFill>
                  <a:srgbClr val="FF0000"/>
                </a:solidFill>
              </a:rPr>
              <a:t>fracture of the RIGHT distal tibia </a:t>
            </a:r>
            <a:r>
              <a:rPr lang="en-GB" dirty="0" smtClean="0"/>
              <a:t>and transverse </a:t>
            </a:r>
            <a:r>
              <a:rPr lang="en-GB" dirty="0"/>
              <a:t>fracture through the </a:t>
            </a:r>
            <a:r>
              <a:rPr lang="en-GB" dirty="0">
                <a:solidFill>
                  <a:srgbClr val="FF0000"/>
                </a:solidFill>
              </a:rPr>
              <a:t>RIGHT distal fibula</a:t>
            </a:r>
            <a:r>
              <a:rPr lang="en-GB" dirty="0" smtClean="0"/>
              <a:t>.. </a:t>
            </a:r>
          </a:p>
          <a:p>
            <a:r>
              <a:rPr lang="en-GB" dirty="0" smtClean="0"/>
              <a:t>Small </a:t>
            </a:r>
            <a:r>
              <a:rPr lang="en-GB" dirty="0"/>
              <a:t>bony </a:t>
            </a:r>
            <a:r>
              <a:rPr lang="en-GB" dirty="0" smtClean="0"/>
              <a:t>fragment seen </a:t>
            </a:r>
            <a:r>
              <a:rPr lang="en-GB" dirty="0"/>
              <a:t>adjacent to the </a:t>
            </a:r>
            <a:r>
              <a:rPr lang="en-GB" dirty="0">
                <a:solidFill>
                  <a:srgbClr val="FF0000"/>
                </a:solidFill>
              </a:rPr>
              <a:t>LEFT distal fibula</a:t>
            </a:r>
            <a:r>
              <a:rPr lang="en-GB" dirty="0"/>
              <a:t>, in keeping with </a:t>
            </a:r>
            <a:r>
              <a:rPr lang="en-GB" dirty="0" smtClean="0"/>
              <a:t>a small </a:t>
            </a:r>
            <a:r>
              <a:rPr lang="en-GB" dirty="0">
                <a:solidFill>
                  <a:srgbClr val="FF0000"/>
                </a:solidFill>
              </a:rPr>
              <a:t>avulsion fracture</a:t>
            </a:r>
            <a:r>
              <a:rPr lang="en-GB" dirty="0"/>
              <a:t>.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L+R </a:t>
            </a:r>
            <a:r>
              <a:rPr lang="en-GB" dirty="0" err="1" smtClean="0"/>
              <a:t>calcaneum</a:t>
            </a:r>
            <a:r>
              <a:rPr lang="en-GB" dirty="0" smtClean="0"/>
              <a:t> R </a:t>
            </a:r>
            <a:r>
              <a:rPr lang="en-GB" dirty="0" err="1" smtClean="0"/>
              <a:t>tib</a:t>
            </a:r>
            <a:r>
              <a:rPr lang="en-GB" dirty="0" smtClean="0"/>
              <a:t>/fib</a:t>
            </a:r>
            <a:endParaRPr lang="en-GB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963" t="50758" r="34070" b="9525"/>
          <a:stretch/>
        </p:blipFill>
        <p:spPr bwMode="auto">
          <a:xfrm>
            <a:off x="179512" y="3501008"/>
            <a:ext cx="2376264" cy="27070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248" t="26229" r="31589" b="20553"/>
          <a:stretch/>
        </p:blipFill>
        <p:spPr bwMode="auto">
          <a:xfrm>
            <a:off x="2843808" y="1340768"/>
            <a:ext cx="1665067" cy="27070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5442327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457200" y="1052736"/>
            <a:ext cx="8229600" cy="4954555"/>
          </a:xfrm>
        </p:spPr>
        <p:txBody>
          <a:bodyPr>
            <a:normAutofit fontScale="70000" lnSpcReduction="20000"/>
          </a:bodyPr>
          <a:lstStyle/>
          <a:p>
            <a:pPr marL="109728" lvl="0" indent="0">
              <a:buNone/>
            </a:pPr>
            <a:r>
              <a:rPr lang="en-GB" b="1" dirty="0" smtClean="0"/>
              <a:t>1) What </a:t>
            </a:r>
            <a:r>
              <a:rPr lang="en-GB" b="1" dirty="0"/>
              <a:t>are the clinical priorities to consider within the first 72 hours of admission?</a:t>
            </a:r>
            <a:endParaRPr lang="en-GB" dirty="0"/>
          </a:p>
          <a:p>
            <a:pPr marL="109728" indent="0">
              <a:buNone/>
            </a:pPr>
            <a:endParaRPr lang="en-GB" dirty="0"/>
          </a:p>
          <a:p>
            <a:pPr marL="109728" lvl="0" indent="0">
              <a:buNone/>
            </a:pPr>
            <a:r>
              <a:rPr lang="en-GB" b="1" dirty="0" smtClean="0"/>
              <a:t>2) What </a:t>
            </a:r>
            <a:r>
              <a:rPr lang="en-GB" b="1" dirty="0"/>
              <a:t>factors need to be considered when medical decisions regarding fracture stability and weight bearing status/mobility restrictions are made?</a:t>
            </a:r>
            <a:endParaRPr lang="en-GB" dirty="0"/>
          </a:p>
          <a:p>
            <a:pPr marL="109728" indent="0">
              <a:buNone/>
            </a:pPr>
            <a:endParaRPr lang="en-GB" dirty="0"/>
          </a:p>
          <a:p>
            <a:pPr marL="109728" indent="0">
              <a:buNone/>
            </a:pPr>
            <a:r>
              <a:rPr lang="en-GB" b="1" dirty="0"/>
              <a:t>2a) Are you aware of any classifications used to decide fracture types?</a:t>
            </a:r>
            <a:endParaRPr lang="en-GB" dirty="0"/>
          </a:p>
          <a:p>
            <a:endParaRPr lang="en-GB" dirty="0"/>
          </a:p>
          <a:p>
            <a:pPr marL="109728" indent="0">
              <a:buNone/>
            </a:pPr>
            <a:r>
              <a:rPr lang="en-GB" b="1" dirty="0"/>
              <a:t>2c) What would you anticipate K’s weight bearing status/management plan to be and why for;</a:t>
            </a:r>
            <a:endParaRPr lang="en-GB" dirty="0"/>
          </a:p>
          <a:p>
            <a:pPr marL="109728" indent="0">
              <a:buNone/>
            </a:pPr>
            <a:r>
              <a:rPr lang="en-GB" b="1" dirty="0"/>
              <a:t> </a:t>
            </a:r>
            <a:endParaRPr lang="en-GB" dirty="0"/>
          </a:p>
          <a:p>
            <a:pPr marL="109728" indent="0">
              <a:buNone/>
            </a:pPr>
            <a:r>
              <a:rPr lang="en-GB" b="1" dirty="0"/>
              <a:t>Lower limbs?</a:t>
            </a:r>
            <a:endParaRPr lang="en-GB" dirty="0"/>
          </a:p>
          <a:p>
            <a:pPr marL="109728" indent="0">
              <a:buNone/>
            </a:pPr>
            <a:r>
              <a:rPr lang="en-GB" dirty="0"/>
              <a:t>  </a:t>
            </a:r>
          </a:p>
          <a:p>
            <a:pPr marL="109728" indent="0">
              <a:buNone/>
            </a:pPr>
            <a:r>
              <a:rPr lang="en-GB" b="1" dirty="0"/>
              <a:t>Spine?</a:t>
            </a:r>
            <a:endParaRPr lang="en-GB" dirty="0"/>
          </a:p>
          <a:p>
            <a:pPr marL="109728" indent="0">
              <a:buNone/>
            </a:pPr>
            <a:r>
              <a:rPr lang="en-GB" b="1" dirty="0"/>
              <a:t> </a:t>
            </a:r>
            <a:endParaRPr lang="en-GB" dirty="0"/>
          </a:p>
          <a:p>
            <a:pPr marL="109728" indent="0">
              <a:buNone/>
            </a:pPr>
            <a:r>
              <a:rPr lang="en-GB" b="1" dirty="0"/>
              <a:t> </a:t>
            </a:r>
            <a:endParaRPr lang="en-GB" dirty="0"/>
          </a:p>
          <a:p>
            <a:endParaRPr lang="en-GB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/>
              <a:t>Questions to consider:</a:t>
            </a:r>
            <a:br>
              <a:rPr lang="en-GB" dirty="0"/>
            </a:b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5385923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 smtClean="0">
                <a:solidFill>
                  <a:srgbClr val="FF0000"/>
                </a:solidFill>
              </a:rPr>
              <a:t>Clinical </a:t>
            </a:r>
            <a:r>
              <a:rPr lang="en-GB" dirty="0">
                <a:solidFill>
                  <a:srgbClr val="FF0000"/>
                </a:solidFill>
              </a:rPr>
              <a:t>instability </a:t>
            </a:r>
            <a:r>
              <a:rPr lang="en-GB" dirty="0"/>
              <a:t>is defined as a </a:t>
            </a:r>
            <a:r>
              <a:rPr lang="en-GB" dirty="0">
                <a:solidFill>
                  <a:srgbClr val="FF0000"/>
                </a:solidFill>
              </a:rPr>
              <a:t>loss</a:t>
            </a:r>
            <a:r>
              <a:rPr lang="en-GB" dirty="0"/>
              <a:t> in the </a:t>
            </a:r>
            <a:r>
              <a:rPr lang="en-GB" dirty="0">
                <a:solidFill>
                  <a:srgbClr val="FF0000"/>
                </a:solidFill>
              </a:rPr>
              <a:t>ability</a:t>
            </a:r>
            <a:r>
              <a:rPr lang="en-GB" dirty="0"/>
              <a:t> </a:t>
            </a:r>
            <a:r>
              <a:rPr lang="en-GB" dirty="0" smtClean="0"/>
              <a:t>of the </a:t>
            </a:r>
            <a:r>
              <a:rPr lang="en-GB" dirty="0"/>
              <a:t>spine </a:t>
            </a:r>
            <a:r>
              <a:rPr lang="en-GB" dirty="0">
                <a:solidFill>
                  <a:srgbClr val="FF0000"/>
                </a:solidFill>
              </a:rPr>
              <a:t>under physiologic loads </a:t>
            </a:r>
            <a:r>
              <a:rPr lang="en-GB" dirty="0"/>
              <a:t>to </a:t>
            </a:r>
            <a:r>
              <a:rPr lang="en-GB" dirty="0">
                <a:solidFill>
                  <a:srgbClr val="FF0000"/>
                </a:solidFill>
              </a:rPr>
              <a:t>maintain </a:t>
            </a:r>
            <a:r>
              <a:rPr lang="en-GB" dirty="0" smtClean="0">
                <a:solidFill>
                  <a:srgbClr val="FF0000"/>
                </a:solidFill>
              </a:rPr>
              <a:t>relationships between </a:t>
            </a:r>
            <a:r>
              <a:rPr lang="en-GB" dirty="0">
                <a:solidFill>
                  <a:srgbClr val="FF0000"/>
                </a:solidFill>
              </a:rPr>
              <a:t>vertebrae </a:t>
            </a:r>
            <a:r>
              <a:rPr lang="en-GB" dirty="0"/>
              <a:t>in such a way that there is </a:t>
            </a:r>
            <a:r>
              <a:rPr lang="en-GB" dirty="0">
                <a:solidFill>
                  <a:srgbClr val="FF0000"/>
                </a:solidFill>
              </a:rPr>
              <a:t>neither </a:t>
            </a:r>
            <a:r>
              <a:rPr lang="en-GB" dirty="0" smtClean="0">
                <a:solidFill>
                  <a:srgbClr val="FF0000"/>
                </a:solidFill>
              </a:rPr>
              <a:t>damage </a:t>
            </a:r>
            <a:r>
              <a:rPr lang="en-GB" dirty="0" smtClean="0"/>
              <a:t>nor </a:t>
            </a:r>
            <a:r>
              <a:rPr lang="en-GB" dirty="0"/>
              <a:t>subsequent </a:t>
            </a:r>
            <a:r>
              <a:rPr lang="en-GB" dirty="0">
                <a:solidFill>
                  <a:srgbClr val="FF0000"/>
                </a:solidFill>
              </a:rPr>
              <a:t>irritation to the spinal cord or </a:t>
            </a:r>
            <a:r>
              <a:rPr lang="en-GB" dirty="0" smtClean="0">
                <a:solidFill>
                  <a:srgbClr val="FF0000"/>
                </a:solidFill>
              </a:rPr>
              <a:t>nerve roots</a:t>
            </a:r>
            <a:r>
              <a:rPr lang="en-GB" dirty="0"/>
              <a:t>. In addition there is </a:t>
            </a:r>
            <a:r>
              <a:rPr lang="en-GB" dirty="0" smtClean="0">
                <a:solidFill>
                  <a:srgbClr val="FF0000"/>
                </a:solidFill>
              </a:rPr>
              <a:t>no development </a:t>
            </a:r>
            <a:r>
              <a:rPr lang="en-GB" dirty="0">
                <a:solidFill>
                  <a:srgbClr val="FF0000"/>
                </a:solidFill>
              </a:rPr>
              <a:t>of </a:t>
            </a:r>
            <a:r>
              <a:rPr lang="en-GB" dirty="0" smtClean="0">
                <a:solidFill>
                  <a:srgbClr val="FF0000"/>
                </a:solidFill>
              </a:rPr>
              <a:t>incapacitating deformity </a:t>
            </a:r>
            <a:r>
              <a:rPr lang="en-GB" dirty="0">
                <a:solidFill>
                  <a:srgbClr val="FF0000"/>
                </a:solidFill>
              </a:rPr>
              <a:t>or pain </a:t>
            </a:r>
            <a:r>
              <a:rPr lang="en-GB" dirty="0"/>
              <a:t>due to structural changes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 smtClean="0"/>
              <a:t>Spinal Stability - </a:t>
            </a:r>
            <a:r>
              <a:rPr lang="en-GB" dirty="0"/>
              <a:t>White and Panjabi </a:t>
            </a:r>
            <a:r>
              <a:rPr lang="en-GB" dirty="0" smtClean="0"/>
              <a:t>1978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1345126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GB" dirty="0"/>
              <a:t>Most classification systems of spine injuries are based on </a:t>
            </a:r>
            <a:r>
              <a:rPr lang="en-GB" i="1" dirty="0"/>
              <a:t>injury mechanisms</a:t>
            </a:r>
            <a:r>
              <a:rPr lang="en-GB" dirty="0"/>
              <a:t> and describe </a:t>
            </a:r>
            <a:r>
              <a:rPr lang="en-GB" i="1" dirty="0"/>
              <a:t>how</a:t>
            </a:r>
            <a:r>
              <a:rPr lang="en-GB" dirty="0"/>
              <a:t> the injury </a:t>
            </a:r>
            <a:r>
              <a:rPr lang="en-GB" dirty="0" smtClean="0"/>
              <a:t>occurred</a:t>
            </a:r>
          </a:p>
          <a:p>
            <a:r>
              <a:rPr lang="en-GB" dirty="0"/>
              <a:t>A problem with classifications such as the AO-classification is that they are usually complex, leading to high inter-reader variability.</a:t>
            </a:r>
          </a:p>
          <a:p>
            <a:r>
              <a:rPr lang="en-GB" dirty="0"/>
              <a:t>Using the popular Denis three-column classification may lead to another situation since it uses the terms stable and unstable. In many cases, however, there is no good correlation with the necessity for surgery.</a:t>
            </a:r>
          </a:p>
          <a:p>
            <a:endParaRPr lang="en-GB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Spinal Fracture Classifications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7995280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oncourse">
  <a:themeElements>
    <a:clrScheme name="Concourse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Concourse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610</TotalTime>
  <Words>892</Words>
  <Application>Microsoft Office PowerPoint</Application>
  <PresentationFormat>On-screen Show (4:3)</PresentationFormat>
  <Paragraphs>110</Paragraphs>
  <Slides>24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25" baseType="lpstr">
      <vt:lpstr>Concourse</vt:lpstr>
      <vt:lpstr>Case Study</vt:lpstr>
      <vt:lpstr>K</vt:lpstr>
      <vt:lpstr>Social History</vt:lpstr>
      <vt:lpstr>Imaging</vt:lpstr>
      <vt:lpstr>28/4/18</vt:lpstr>
      <vt:lpstr>L+R calcaneum R tib/fib</vt:lpstr>
      <vt:lpstr>Questions to consider: </vt:lpstr>
      <vt:lpstr>Spinal Stability - White and Panjabi 1978</vt:lpstr>
      <vt:lpstr>Spinal Fracture Classifications</vt:lpstr>
      <vt:lpstr>PowerPoint Presentation</vt:lpstr>
      <vt:lpstr>Spinal Fracture classification</vt:lpstr>
      <vt:lpstr>PowerPoint Presentation</vt:lpstr>
      <vt:lpstr>Ankle fracture classification</vt:lpstr>
      <vt:lpstr>Management Plans</vt:lpstr>
      <vt:lpstr>More Questions</vt:lpstr>
      <vt:lpstr>PowerPoint Presentation</vt:lpstr>
      <vt:lpstr>R ankle - 24/5/18 (4 weeks) 6/6/18 (6 weeks) R ankle 20/6/18 9weeks) </vt:lpstr>
      <vt:lpstr>19/7/18 8 weeks R ankle</vt:lpstr>
      <vt:lpstr>20/6/18 (4/52)  1/7/18 (6/52)</vt:lpstr>
      <vt:lpstr>PowerPoint Presentation</vt:lpstr>
      <vt:lpstr>Bone Healing</vt:lpstr>
      <vt:lpstr>PowerPoint Presentation</vt:lpstr>
      <vt:lpstr>27/7/18 (10/52) 15/10/18 (24/52)</vt:lpstr>
      <vt:lpstr>PowerPoint Presentation</vt:lpstr>
    </vt:vector>
  </TitlesOfParts>
  <Company>Plymouth ICT Shared Service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 calcaneum R tib/fib</dc:title>
  <dc:creator>WOLSTENHOLME Susie, Senior Physiotherapist</dc:creator>
  <cp:lastModifiedBy>Marroney, Natalie</cp:lastModifiedBy>
  <cp:revision>36</cp:revision>
  <dcterms:created xsi:type="dcterms:W3CDTF">2018-11-11T16:37:47Z</dcterms:created>
  <dcterms:modified xsi:type="dcterms:W3CDTF">2019-01-10T14:21:11Z</dcterms:modified>
</cp:coreProperties>
</file>