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jpe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05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6" d="100"/>
          <a:sy n="46" d="100"/>
        </p:scale>
        <p:origin x="2044" y="32"/>
      </p:cViewPr>
      <p:guideLst>
        <p:guide orient="horz" pos="2805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4128D-4C48-44F5-8CA9-3DEEC19BC03E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33747-E797-4D46-BCF7-FA3DBEECCA6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6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4036E-91EB-48CA-86A8-B47966B72D3C}" type="datetimeFigureOut">
              <a:rPr lang="en-US" smtClean="0"/>
              <a:t>11/16/2020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F6BF1-A5AF-4C59-82BB-F453774C5F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721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yer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0BDA88E2-4314-48D9-B7B1-B9184418746E}"/>
              </a:ext>
            </a:extLst>
          </p:cNvPr>
          <p:cNvSpPr/>
          <p:nvPr userDrawn="1"/>
        </p:nvSpPr>
        <p:spPr>
          <a:xfrm>
            <a:off x="0" y="-3811"/>
            <a:ext cx="7772400" cy="3759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DAE0EFA-D8D0-4744-8AB9-464D18A7F7BE}"/>
              </a:ext>
            </a:extLst>
          </p:cNvPr>
          <p:cNvSpPr/>
          <p:nvPr userDrawn="1"/>
        </p:nvSpPr>
        <p:spPr>
          <a:xfrm>
            <a:off x="0" y="0"/>
            <a:ext cx="7772400" cy="3759476"/>
          </a:xfrm>
          <a:prstGeom prst="rect">
            <a:avLst/>
          </a:prstGeom>
          <a:blipFill dpi="0" rotWithShape="1">
            <a:blip r:embed="rId2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DA7F4D3-EEA0-4A71-99C0-CF8C891958ED}"/>
              </a:ext>
            </a:extLst>
          </p:cNvPr>
          <p:cNvSpPr/>
          <p:nvPr userDrawn="1"/>
        </p:nvSpPr>
        <p:spPr>
          <a:xfrm>
            <a:off x="0" y="9256542"/>
            <a:ext cx="7772400" cy="8018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47023AB-33B5-491E-A63C-04F3A295FA0D}"/>
              </a:ext>
            </a:extLst>
          </p:cNvPr>
          <p:cNvGrpSpPr/>
          <p:nvPr userDrawn="1"/>
        </p:nvGrpSpPr>
        <p:grpSpPr>
          <a:xfrm>
            <a:off x="-1" y="-17116"/>
            <a:ext cx="3806516" cy="4998012"/>
            <a:chOff x="-1" y="-18071"/>
            <a:chExt cx="3551712" cy="4663451"/>
          </a:xfrm>
        </p:grpSpPr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A39F960E-73F2-49ED-BD53-430B324CFB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-1" y="-1"/>
              <a:ext cx="3103859" cy="4627313"/>
            </a:xfrm>
            <a:prstGeom prst="rect">
              <a:avLst/>
            </a:prstGeom>
          </p:spPr>
        </p:pic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2DD18C4C-0EC4-4930-9254-9ED3347EF1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643283" y="-18071"/>
              <a:ext cx="1908428" cy="4663451"/>
            </a:xfrm>
            <a:prstGeom prst="rect">
              <a:avLst/>
            </a:prstGeom>
          </p:spPr>
        </p:pic>
      </p:grpSp>
      <p:sp>
        <p:nvSpPr>
          <p:cNvPr id="3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78624" y="7061983"/>
            <a:ext cx="1926496" cy="31580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Heading text here</a:t>
            </a:r>
          </a:p>
        </p:txBody>
      </p:sp>
      <p:sp>
        <p:nvSpPr>
          <p:cNvPr id="32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591165" y="9389817"/>
            <a:ext cx="6653697" cy="10463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000" b="1" cap="all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Company Name</a:t>
            </a:r>
          </a:p>
        </p:txBody>
      </p:sp>
      <p:sp>
        <p:nvSpPr>
          <p:cNvPr id="33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591165" y="9612526"/>
            <a:ext cx="6653697" cy="27554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05000"/>
              </a:lnSpc>
              <a:spcBef>
                <a:spcPts val="0"/>
              </a:spcBef>
              <a:buNone/>
              <a:defRPr sz="850" cap="none" baseline="0">
                <a:solidFill>
                  <a:schemeClr val="tx2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Address, City, ST  ZIP CODE</a:t>
            </a:r>
          </a:p>
          <a:p>
            <a:pPr lvl="0"/>
            <a:r>
              <a:rPr lang="en-US" dirty="0"/>
              <a:t>Telephone | Email Address | Web Address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B63DE7D5-3C9E-4C66-90C4-9C51384A6E2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80219" y="-8429"/>
            <a:ext cx="1641829" cy="2852678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1AB6FDAE-DE86-4AA6-9C82-2263B00E7E6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581525" y="4911814"/>
            <a:ext cx="3190875" cy="85725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7737FCF-650C-4CFD-A546-3DF26615EA08}"/>
              </a:ext>
            </a:extLst>
          </p:cNvPr>
          <p:cNvGrpSpPr/>
          <p:nvPr userDrawn="1"/>
        </p:nvGrpSpPr>
        <p:grpSpPr>
          <a:xfrm>
            <a:off x="748978" y="5726130"/>
            <a:ext cx="1326576" cy="1144674"/>
            <a:chOff x="867110" y="6005635"/>
            <a:chExt cx="1326576" cy="1144674"/>
          </a:xfrm>
        </p:grpSpPr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5CE844E1-B98F-4225-ADB9-F7B7FE3F2E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44947" y="6005635"/>
              <a:ext cx="1148739" cy="997019"/>
            </a:xfrm>
            <a:prstGeom prst="rect">
              <a:avLst/>
            </a:prstGeom>
          </p:spPr>
        </p:pic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FEC50055-DA65-4D84-B187-5D9DA7607D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867110" y="6066593"/>
              <a:ext cx="1257111" cy="1083716"/>
            </a:xfrm>
            <a:prstGeom prst="rect">
              <a:avLst/>
            </a:prstGeom>
          </p:spPr>
        </p:pic>
      </p:grp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90DD3788-4D4C-42EB-B54D-ACA14B3B1C6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007882" y="7061983"/>
            <a:ext cx="1926496" cy="31580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Heading text here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97DDB5D-9413-46D1-98A4-219A4B6C4AD7}"/>
              </a:ext>
            </a:extLst>
          </p:cNvPr>
          <p:cNvGrpSpPr/>
          <p:nvPr userDrawn="1"/>
        </p:nvGrpSpPr>
        <p:grpSpPr>
          <a:xfrm>
            <a:off x="3278236" y="5726130"/>
            <a:ext cx="1326576" cy="1144674"/>
            <a:chOff x="867110" y="6005635"/>
            <a:chExt cx="1326576" cy="1144674"/>
          </a:xfrm>
        </p:grpSpPr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150744C5-CD1C-4113-9419-842241FC00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44947" y="6005635"/>
              <a:ext cx="1148739" cy="997019"/>
            </a:xfrm>
            <a:prstGeom prst="rect">
              <a:avLst/>
            </a:prstGeom>
          </p:spPr>
        </p:pic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8ED7202D-5514-4C4A-8677-E6294A0EA6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867110" y="6066593"/>
              <a:ext cx="1257111" cy="1083716"/>
            </a:xfrm>
            <a:prstGeom prst="rect">
              <a:avLst/>
            </a:prstGeom>
          </p:spPr>
        </p:pic>
      </p:grpSp>
      <p:sp>
        <p:nvSpPr>
          <p:cNvPr id="30" name="Text Placeholder 8">
            <a:extLst>
              <a:ext uri="{FF2B5EF4-FFF2-40B4-BE49-F238E27FC236}">
                <a16:creationId xmlns:a16="http://schemas.microsoft.com/office/drawing/2014/main" id="{C63311B7-4A4A-4A20-8425-D04117F78DA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430908" y="7061983"/>
            <a:ext cx="1926496" cy="31580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82000"/>
              </a:lnSpc>
              <a:spcBef>
                <a:spcPts val="0"/>
              </a:spcBef>
              <a:buNone/>
              <a:defRPr sz="1600" b="1" cap="none" baseline="0">
                <a:solidFill>
                  <a:schemeClr val="tx2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lang="en-US" dirty="0"/>
              <a:t>Heading text here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CC80853-4592-432D-BEDD-260E8957C1FE}"/>
              </a:ext>
            </a:extLst>
          </p:cNvPr>
          <p:cNvGrpSpPr/>
          <p:nvPr userDrawn="1"/>
        </p:nvGrpSpPr>
        <p:grpSpPr>
          <a:xfrm>
            <a:off x="5701262" y="5726130"/>
            <a:ext cx="1326576" cy="1144674"/>
            <a:chOff x="867110" y="6005635"/>
            <a:chExt cx="1326576" cy="1144674"/>
          </a:xfrm>
        </p:grpSpPr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D645950-662C-4A46-890F-41C61E0CD3C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44947" y="6005635"/>
              <a:ext cx="1148739" cy="997019"/>
            </a:xfrm>
            <a:prstGeom prst="rect">
              <a:avLst/>
            </a:prstGeom>
          </p:spPr>
        </p:pic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B2A98417-7904-4097-B6CD-0EA07E7FBA5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867110" y="6066593"/>
              <a:ext cx="1257111" cy="1083716"/>
            </a:xfrm>
            <a:prstGeom prst="rect">
              <a:avLst/>
            </a:prstGeom>
          </p:spPr>
        </p:pic>
      </p:grpSp>
      <p:sp>
        <p:nvSpPr>
          <p:cNvPr id="2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90150" y="2955237"/>
            <a:ext cx="1609866" cy="694302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cap="none" baseline="0">
                <a:solidFill>
                  <a:schemeClr val="accent1"/>
                </a:solidFill>
                <a:latin typeface="+mn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marR="0" lvl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Event Address, City, ST  ZIP Code</a:t>
            </a:r>
          </a:p>
          <a:p>
            <a:pPr lvl="0"/>
            <a:endParaRPr lang="en-US" dirty="0"/>
          </a:p>
        </p:txBody>
      </p:sp>
      <p:sp>
        <p:nvSpPr>
          <p:cNvPr id="43" name="Text Placeholder 8">
            <a:extLst>
              <a:ext uri="{FF2B5EF4-FFF2-40B4-BE49-F238E27FC236}">
                <a16:creationId xmlns:a16="http://schemas.microsoft.com/office/drawing/2014/main" id="{82F26498-E129-43DA-83EF-D2B0D95B3ED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9070" y="2516346"/>
            <a:ext cx="2239076" cy="3702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marR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 cap="none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marR="0" lvl="0" indent="0" algn="l" defTabSz="777240" rtl="0" eaLnBrk="1" fontAlgn="auto" latinLnBrk="0" hangingPunct="1">
              <a:lnSpc>
                <a:spcPct val="8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20  AUG | 12 AM</a:t>
            </a:r>
          </a:p>
        </p:txBody>
      </p:sp>
      <p:sp>
        <p:nvSpPr>
          <p:cNvPr id="59" name="Title 56">
            <a:extLst>
              <a:ext uri="{FF2B5EF4-FFF2-40B4-BE49-F238E27FC236}">
                <a16:creationId xmlns:a16="http://schemas.microsoft.com/office/drawing/2014/main" id="{3826DDF4-1914-41F4-8EC6-D1100F5DF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36309" y="4079488"/>
            <a:ext cx="5121095" cy="7409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/>
            <a:r>
              <a:rPr lang="en-US"/>
              <a:t>Title of your event</a:t>
            </a:r>
            <a:endParaRPr lang="en-US" dirty="0"/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23BA8588-6AAC-4F6C-86E3-3FA8016FD0D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8625" y="7636576"/>
            <a:ext cx="1926496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.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57A1E3A4-6C2C-40D8-ADE2-43E8C1E1E248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3007883" y="7636576"/>
            <a:ext cx="1926496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.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E44CFBC3-2E32-4E88-9D31-BA5AC4D33AFD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5430909" y="7635451"/>
            <a:ext cx="1926495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2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221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D3D48-5C63-4CD0-B9D2-B4D2F496D790}" type="datetimeFigureOut">
              <a:rPr lang="en-US" smtClean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529010"/>
            <a:ext cx="2623185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FAEA7-0C3C-4CCF-BA6B-669D791582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E6E4B3C-9A18-4004-9E7B-C553CDC79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626" y="7636576"/>
            <a:ext cx="1926496" cy="1442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C826F937-FF29-4221-AD0F-4A4D9090B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3142" y="4079488"/>
            <a:ext cx="5074261" cy="6322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299810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777240" rtl="0" eaLnBrk="1" latinLnBrk="0" hangingPunct="1">
        <a:lnSpc>
          <a:spcPct val="85000"/>
        </a:lnSpc>
        <a:spcBef>
          <a:spcPct val="0"/>
        </a:spcBef>
        <a:buNone/>
        <a:defRPr sz="4200" b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1pPr>
      <a:lvl2pPr marL="38862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77724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16586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atalie.marroney@nhs.net" TargetMode="External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4E771266-79D9-4553-BBAB-2321CE68AFAE">
            <a:extLst>
              <a:ext uri="{FF2B5EF4-FFF2-40B4-BE49-F238E27FC236}">
                <a16:creationId xmlns:a16="http://schemas.microsoft.com/office/drawing/2014/main" id="{C9449407-24A0-4C0D-BC0B-3C4B33DF51D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04" r="10687" b="8464"/>
          <a:stretch/>
        </p:blipFill>
        <p:spPr bwMode="auto">
          <a:xfrm>
            <a:off x="1572809" y="0"/>
            <a:ext cx="6199591" cy="442512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Pentagon 1"/>
          <p:cNvSpPr/>
          <p:nvPr/>
        </p:nvSpPr>
        <p:spPr>
          <a:xfrm>
            <a:off x="119194" y="119505"/>
            <a:ext cx="4314261" cy="4341606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  <a:ln w="285750">
            <a:solidFill>
              <a:schemeClr val="bg1">
                <a:alpha val="6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12"/>
          </p:nvPr>
        </p:nvSpPr>
        <p:spPr>
          <a:xfrm>
            <a:off x="424611" y="2211166"/>
            <a:ext cx="2239076" cy="370200"/>
          </a:xfrm>
          <a:noFill/>
        </p:spPr>
        <p:txBody>
          <a:bodyPr/>
          <a:lstStyle/>
          <a:p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Dates:</a:t>
            </a:r>
            <a:r>
              <a:rPr lang="en-US" dirty="0">
                <a:effectLst/>
                <a:latin typeface="Calibri" panose="020F0502020204030204" pitchFamily="34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</a:rPr>
              <a:t>April 21</a:t>
            </a:r>
            <a:r>
              <a:rPr lang="en-US" baseline="30000" dirty="0">
                <a:effectLst/>
                <a:latin typeface="Calibri" panose="020F0502020204030204" pitchFamily="34" charset="0"/>
              </a:rPr>
              <a:t>st</a:t>
            </a:r>
            <a:r>
              <a:rPr lang="en-US" dirty="0">
                <a:effectLst/>
                <a:latin typeface="Calibri" panose="020F0502020204030204" pitchFamily="34" charset="0"/>
              </a:rPr>
              <a:t> 2021</a:t>
            </a:r>
            <a:endParaRPr lang="en-US" dirty="0">
              <a:effectLst/>
              <a:latin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</a:rPr>
              <a:t>May 18</a:t>
            </a:r>
            <a:r>
              <a:rPr lang="en-US" baseline="30000" dirty="0">
                <a:effectLst/>
                <a:latin typeface="Calibri" panose="020F0502020204030204" pitchFamily="34" charset="0"/>
              </a:rPr>
              <a:t>th</a:t>
            </a:r>
            <a:r>
              <a:rPr lang="en-US" dirty="0">
                <a:effectLst/>
                <a:latin typeface="Calibri" panose="020F0502020204030204" pitchFamily="34" charset="0"/>
              </a:rPr>
              <a:t> 2021</a:t>
            </a:r>
            <a:endParaRPr lang="en-US" dirty="0">
              <a:effectLst/>
              <a:latin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</a:rPr>
              <a:t>June 17</a:t>
            </a:r>
            <a:r>
              <a:rPr lang="en-US" baseline="30000" dirty="0">
                <a:effectLst/>
                <a:latin typeface="Calibri" panose="020F0502020204030204" pitchFamily="34" charset="0"/>
              </a:rPr>
              <a:t>th</a:t>
            </a:r>
            <a:r>
              <a:rPr lang="en-US" dirty="0">
                <a:effectLst/>
                <a:latin typeface="Calibri" panose="020F0502020204030204" pitchFamily="34" charset="0"/>
              </a:rPr>
              <a:t> 2021</a:t>
            </a:r>
            <a:endParaRPr lang="en-US" dirty="0">
              <a:effectLst/>
              <a:latin typeface="Times New Roman" panose="02020603050405020304" pitchFamily="18" charset="0"/>
            </a:endParaRPr>
          </a:p>
          <a:p>
            <a:endParaRPr lang="en-US" dirty="0"/>
          </a:p>
          <a:p>
            <a:r>
              <a:rPr lang="en-US" dirty="0"/>
              <a:t>Price: £35</a:t>
            </a:r>
          </a:p>
        </p:txBody>
      </p:sp>
      <p:sp>
        <p:nvSpPr>
          <p:cNvPr id="27" name="Title 26">
            <a:extLst>
              <a:ext uri="{FF2B5EF4-FFF2-40B4-BE49-F238E27FC236}">
                <a16:creationId xmlns:a16="http://schemas.microsoft.com/office/drawing/2014/main" id="{BE764C9B-ABF4-4201-90D5-B1740CD01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39642" y="1167783"/>
            <a:ext cx="4114800" cy="1233630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MAJOR TRAUMA Rehabilitation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TRAINING </a:t>
            </a:r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4294967295"/>
          </p:nvPr>
        </p:nvSpPr>
        <p:spPr>
          <a:xfrm>
            <a:off x="342074" y="6095180"/>
            <a:ext cx="1993058" cy="309676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sz="1600" dirty="0"/>
              <a:t>The study days are to enable development of those professionals working in / or with an interest in working in the Major Trauma system, so that they may be able to enhance or seek emerging roles in this field.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1A4F1D4-D5C5-49B4-AB37-05A7AD21246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825299" y="6088885"/>
            <a:ext cx="1899718" cy="288891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sz="1600" dirty="0"/>
              <a:t>The study days are run in collaboration with the pan London Major Trauma System (www.londontraumasystem.org) and sessions are delivered by many trauma experts within the system. </a:t>
            </a:r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4294967295"/>
          </p:nvPr>
        </p:nvSpPr>
        <p:spPr>
          <a:xfrm>
            <a:off x="5104402" y="6095180"/>
            <a:ext cx="2368968" cy="294378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GB" sz="1600" b="1" dirty="0"/>
              <a:t>Day 1</a:t>
            </a:r>
            <a:r>
              <a:rPr lang="en-GB" sz="1600" dirty="0"/>
              <a:t> - The development of trauma systems, networks and national audits. Management of poly trauma</a:t>
            </a:r>
            <a:br>
              <a:rPr lang="en-GB" sz="1600" dirty="0"/>
            </a:br>
            <a:r>
              <a:rPr lang="en-GB" sz="1600" b="1" dirty="0"/>
              <a:t>Day 2</a:t>
            </a:r>
            <a:r>
              <a:rPr lang="en-GB" sz="1600" dirty="0"/>
              <a:t> - Psychological Implications of trauma rehabilitation and the physiology of healing following major trauma</a:t>
            </a:r>
            <a:br>
              <a:rPr lang="en-GB" sz="1600" dirty="0"/>
            </a:br>
            <a:r>
              <a:rPr lang="en-GB" sz="1600" b="1" dirty="0"/>
              <a:t>Day 3</a:t>
            </a:r>
            <a:r>
              <a:rPr lang="en-GB" sz="1600" dirty="0"/>
              <a:t> - After trauma recovery and return to meaningful activity </a:t>
            </a:r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18"/>
          </p:nvPr>
        </p:nvSpPr>
        <p:spPr>
          <a:xfrm>
            <a:off x="439739" y="9299870"/>
            <a:ext cx="7061982" cy="871996"/>
          </a:xfrm>
        </p:spPr>
        <p:txBody>
          <a:bodyPr/>
          <a:lstStyle/>
          <a:p>
            <a:pPr lvl="0"/>
            <a:r>
              <a:rPr lang="en-US" sz="1400" dirty="0"/>
              <a:t>For more information OR TO  Preliminary book a place. </a:t>
            </a:r>
          </a:p>
          <a:p>
            <a:pPr lvl="0"/>
            <a:r>
              <a:rPr lang="en-US" sz="1400" dirty="0"/>
              <a:t>Please Contact:</a:t>
            </a:r>
          </a:p>
          <a:p>
            <a:pPr lvl="0"/>
            <a:r>
              <a:rPr lang="en-US" sz="1400" dirty="0"/>
              <a:t> Natalie </a:t>
            </a:r>
            <a:r>
              <a:rPr lang="en-US" sz="1400" dirty="0" err="1"/>
              <a:t>marroney</a:t>
            </a:r>
            <a:endParaRPr lang="en-US" sz="1400" dirty="0"/>
          </a:p>
          <a:p>
            <a:pPr lvl="0"/>
            <a:r>
              <a:rPr lang="en-US" sz="1400" dirty="0">
                <a:hlinkClick r:id="rId3"/>
              </a:rPr>
              <a:t>Natalie.marroney@nhs.net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201025" y="4577788"/>
            <a:ext cx="6437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Hosted virtually on </a:t>
            </a:r>
            <a:r>
              <a:rPr lang="en-GB" dirty="0"/>
              <a:t>www.londontraumaschool.com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39" name="Picture 38" descr="Small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775" y="299001"/>
            <a:ext cx="1203018" cy="75673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Hexagon 2"/>
          <p:cNvSpPr/>
          <p:nvPr/>
        </p:nvSpPr>
        <p:spPr>
          <a:xfrm>
            <a:off x="841215" y="5093145"/>
            <a:ext cx="987552" cy="871996"/>
          </a:xfrm>
          <a:prstGeom prst="hexagon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Hexagon 3"/>
          <p:cNvSpPr/>
          <p:nvPr/>
        </p:nvSpPr>
        <p:spPr>
          <a:xfrm>
            <a:off x="709377" y="5110888"/>
            <a:ext cx="982728" cy="876370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16" name="Hexagon 15"/>
          <p:cNvSpPr/>
          <p:nvPr/>
        </p:nvSpPr>
        <p:spPr>
          <a:xfrm>
            <a:off x="3283794" y="5082086"/>
            <a:ext cx="982728" cy="894113"/>
          </a:xfrm>
          <a:prstGeom prst="hexagon">
            <a:avLst/>
          </a:prstGeom>
          <a:solidFill>
            <a:schemeClr val="accent1">
              <a:lumMod val="75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Hexagon 16"/>
          <p:cNvSpPr/>
          <p:nvPr/>
        </p:nvSpPr>
        <p:spPr>
          <a:xfrm>
            <a:off x="5650849" y="5099788"/>
            <a:ext cx="987552" cy="871996"/>
          </a:xfrm>
          <a:prstGeom prst="hexagon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Hexagon 17"/>
          <p:cNvSpPr/>
          <p:nvPr/>
        </p:nvSpPr>
        <p:spPr>
          <a:xfrm>
            <a:off x="3105301" y="5115272"/>
            <a:ext cx="982728" cy="871996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20" name="Hexagon 19"/>
          <p:cNvSpPr/>
          <p:nvPr/>
        </p:nvSpPr>
        <p:spPr>
          <a:xfrm>
            <a:off x="5528694" y="5115261"/>
            <a:ext cx="982728" cy="871997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tx1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570050713"/>
      </p:ext>
    </p:extLst>
  </p:cSld>
  <p:clrMapOvr>
    <a:masterClrMapping/>
  </p:clrMapOvr>
</p:sld>
</file>

<file path=ppt/theme/theme1.xml><?xml version="1.0" encoding="utf-8"?>
<a:theme xmlns:a="http://schemas.openxmlformats.org/drawingml/2006/main" name="Small Business Flyer 8.5 x 11">
  <a:themeElements>
    <a:clrScheme name="Custom 24">
      <a:dk1>
        <a:sysClr val="windowText" lastClr="000000"/>
      </a:dk1>
      <a:lt1>
        <a:sysClr val="window" lastClr="FFFFFF"/>
      </a:lt1>
      <a:dk2>
        <a:srgbClr val="2F4158"/>
      </a:dk2>
      <a:lt2>
        <a:srgbClr val="F2F2F2"/>
      </a:lt2>
      <a:accent1>
        <a:srgbClr val="D0DE4E"/>
      </a:accent1>
      <a:accent2>
        <a:srgbClr val="3D5157"/>
      </a:accent2>
      <a:accent3>
        <a:srgbClr val="47653F"/>
      </a:accent3>
      <a:accent4>
        <a:srgbClr val="607E4C"/>
      </a:accent4>
      <a:accent5>
        <a:srgbClr val="78A141"/>
      </a:accent5>
      <a:accent6>
        <a:srgbClr val="9BBB59"/>
      </a:accent6>
      <a:hlink>
        <a:srgbClr val="9BBB59"/>
      </a:hlink>
      <a:folHlink>
        <a:srgbClr val="9BBB59"/>
      </a:folHlink>
    </a:clrScheme>
    <a:fontScheme name="Custom 18">
      <a:majorFont>
        <a:latin typeface="Franklin Gothic Book"/>
        <a:ea typeface=""/>
        <a:cs typeface=""/>
      </a:majorFont>
      <a:minorFont>
        <a:latin typeface="Microsoft Sans Serif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896065_Small business flyer (green design)_RVA_v3.potx" id="{74E4E35A-6BA9-4F14-808F-598447442309}" vid="{887291DB-085A-4C92-9FD6-1CF836C66921}"/>
    </a:ext>
  </a:extLst>
</a:theme>
</file>

<file path=ppt/theme/theme2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mall Business Flyer">
      <a:dk1>
        <a:sysClr val="windowText" lastClr="000000"/>
      </a:dk1>
      <a:lt1>
        <a:sysClr val="window" lastClr="FFFFFF"/>
      </a:lt1>
      <a:dk2>
        <a:srgbClr val="424243"/>
      </a:dk2>
      <a:lt2>
        <a:srgbClr val="E7E6E6"/>
      </a:lt2>
      <a:accent1>
        <a:srgbClr val="F7B800"/>
      </a:accent1>
      <a:accent2>
        <a:srgbClr val="256DB8"/>
      </a:accent2>
      <a:accent3>
        <a:srgbClr val="56A74A"/>
      </a:accent3>
      <a:accent4>
        <a:srgbClr val="E53E2E"/>
      </a:accent4>
      <a:accent5>
        <a:srgbClr val="717073"/>
      </a:accent5>
      <a:accent6>
        <a:srgbClr val="75496B"/>
      </a:accent6>
      <a:hlink>
        <a:srgbClr val="256DB8"/>
      </a:hlink>
      <a:folHlink>
        <a:srgbClr val="BFBFBF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98115DC-C815-4683-AE08-6857A74D45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B007BF-8F7E-4A12-9D85-473BB8EB5A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2F3319-979A-4875-BB9A-A477B33751A7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16c05727-aa75-4e4a-9b5f-8a80a1165891"/>
    <ds:schemaRef ds:uri="http://schemas.openxmlformats.org/package/2006/metadata/core-properties"/>
    <ds:schemaRef ds:uri="71af3243-3dd4-4a8d-8c0d-dd76da1f02a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Small business flyer (green design)</Template>
  <TotalTime>0</TotalTime>
  <Words>172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Cambria</vt:lpstr>
      <vt:lpstr>Franklin Gothic Book</vt:lpstr>
      <vt:lpstr>Microsoft Sans Serif</vt:lpstr>
      <vt:lpstr>Times New Roman</vt:lpstr>
      <vt:lpstr>Small Business Flyer 8.5 x 11</vt:lpstr>
      <vt:lpstr>MAJOR TRAUMA Rehabilitation  TRAINING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2020-02-28T14:32:06Z</dcterms:created>
  <dcterms:modified xsi:type="dcterms:W3CDTF">2020-11-16T14:07:41Z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