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s Davenport" initials="RD" lastIdx="1" clrIdx="0">
    <p:extLst>
      <p:ext uri="{19B8F6BF-5375-455C-9EA6-DF929625EA0E}">
        <p15:presenceInfo xmlns:p15="http://schemas.microsoft.com/office/powerpoint/2012/main" userId="6b78703a68f4fc4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3ABA9"/>
    <a:srgbClr val="FAA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92" d="100"/>
          <a:sy n="92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C5E28-17E2-F344-AFFA-51C8A84D7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B2F11F-8897-F14F-AD48-512ECA3D0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72679-EDB7-7849-BA30-462CD9FB9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8AE1-DF9B-F44E-A00D-A9D26090E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EB4EE-A60E-F94E-A925-2FF11B8D1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1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4C0F-055D-1F44-9BB5-5D5C1D3F5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227AC-5B17-B744-9620-83DE76B1D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E4CF5-3390-E94E-AF60-B92D335C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F0B2-D3B8-BC4D-A7F7-7EF1F690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DFC1E-4C6E-4547-8CAE-E0E3483B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9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1BBD55-25CF-5D4C-81C6-12A952DF5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82BD3-AB22-E747-8EFE-C28F85E4A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2B41C-AE3E-8F4C-A63E-97F206EA8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F4248-A5DA-E143-9D8F-39096B93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2852D-E0C0-DE44-9320-8959CD9A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8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6677-6D41-A34F-A85E-762C5F4C1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D9847-EB75-9F43-90EE-668F4941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663C4-1B75-3447-A2A7-436308E8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66D88-9136-F544-8D56-383834829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95EC1-D2DC-1B49-8467-140F4042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2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8EF75-8AA3-574E-ABB1-844DCBAC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D6F2E-BF64-A747-8455-6902F9B1F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2FA1E-451C-FF4B-84E3-BEC39211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13DB5-C9D8-144D-B0B1-3D4F407B6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FF9AE-16EE-8D4B-8031-21DE306B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4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FEDF-AD12-7A40-906E-93646DE4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5C2DF-DB2D-8D4A-B3AC-4E68B997B3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A8967-7C7B-D44D-8B24-45B2B08A3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3B5F9-237F-1341-AD28-E5506E38E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1E568-9DE5-0A49-AEA7-286115417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24CF-7C74-7C49-BB83-10563C15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3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7BAF7-FAB8-E24D-BF97-0ADCA00D9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0BCF4-69FF-3F47-8BB0-8824FEDFD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3DE26-FB3E-8A42-8C43-9CBF95A67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41C02-7470-9A49-9740-CF552A7F7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CDAA76-C9C2-F849-85C4-97167D71F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48A59-7F32-6D49-A060-B4CBBF5E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C0DD72-0A91-4D4F-A29A-E121280D2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97733A-9C0A-8842-89F6-D77F77097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0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63D53-0AEE-2044-8585-318691798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D1208B-10C7-9648-AFF3-18F17EBF4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A19B59-217A-D24D-B7D8-3F7852389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49849-1364-064B-84F0-927E41A8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C2A06-DB74-D74D-88C4-754131DF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F0919-26B6-3247-BE7F-4F8CABBE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9D82C-C8AA-3A4A-A92C-885B16EA5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5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4AD83-C6D5-4D49-82DA-480E8072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C5AC-E625-DC40-86DE-5155C41F8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14D55-5403-9241-A896-A6B5238F0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67A55-C168-BE4C-B337-F65023620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03631-0ECE-BE46-B9F8-CE99A23C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9AB68-7CDD-F34E-8271-9ABFD230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67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FB2C5-70AF-D546-9EE4-2AC48812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2AEE0-A572-EA47-BA77-BB12D210EE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216B3-B238-E64D-93F9-7AD26D398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3AF4E-C2CD-B94A-9A54-A5E01F8B2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686F5-25F6-034A-9F9F-0A06C55FD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566DB-AEB5-FF4A-810B-C41D09D3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EB5E13-5BC4-9F4A-8605-FF18E61C3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1BC08-02D3-0543-85E1-E5988A997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BE44F-A7E8-8B4D-8C49-BCEA77F74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C179-095F-7D48-80CF-87462364C15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BEFD7-F928-104D-A879-1A89BF2180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5FC8A-6CE3-E048-8A16-03FF56E37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3DB9-AF42-7840-97B7-3A8B95BC7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17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E29F64-091F-DE4D-8694-1AF0D2217C10}"/>
              </a:ext>
            </a:extLst>
          </p:cNvPr>
          <p:cNvSpPr/>
          <p:nvPr/>
        </p:nvSpPr>
        <p:spPr>
          <a:xfrm>
            <a:off x="0" y="1198456"/>
            <a:ext cx="12192000" cy="56595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EFEC03-B696-2E4A-878E-9596EC79B601}"/>
              </a:ext>
            </a:extLst>
          </p:cNvPr>
          <p:cNvSpPr/>
          <p:nvPr/>
        </p:nvSpPr>
        <p:spPr>
          <a:xfrm>
            <a:off x="4016556" y="1015662"/>
            <a:ext cx="4114735" cy="58423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22485661-ADD6-EC4A-9FAE-F36623F01916}"/>
              </a:ext>
            </a:extLst>
          </p:cNvPr>
          <p:cNvSpPr/>
          <p:nvPr/>
        </p:nvSpPr>
        <p:spPr>
          <a:xfrm>
            <a:off x="107764" y="1098254"/>
            <a:ext cx="1865415" cy="153097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F40590-C190-CF43-8AE3-A3CABD06B4CD}"/>
              </a:ext>
            </a:extLst>
          </p:cNvPr>
          <p:cNvSpPr/>
          <p:nvPr/>
        </p:nvSpPr>
        <p:spPr>
          <a:xfrm>
            <a:off x="8131292" y="1011411"/>
            <a:ext cx="4073304" cy="5842339"/>
          </a:xfrm>
          <a:prstGeom prst="rect">
            <a:avLst/>
          </a:prstGeom>
          <a:solidFill>
            <a:srgbClr val="FAA8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F19511-0996-3B49-8CF5-149A98132B1C}"/>
              </a:ext>
            </a:extLst>
          </p:cNvPr>
          <p:cNvSpPr/>
          <p:nvPr/>
        </p:nvSpPr>
        <p:spPr>
          <a:xfrm>
            <a:off x="-4916" y="1015662"/>
            <a:ext cx="4122065" cy="5842337"/>
          </a:xfrm>
          <a:prstGeom prst="rect">
            <a:avLst/>
          </a:prstGeom>
          <a:solidFill>
            <a:srgbClr val="F3AB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2B5AA1-F3A6-E04B-8DA1-53CE51B9BD8F}"/>
              </a:ext>
            </a:extLst>
          </p:cNvPr>
          <p:cNvSpPr/>
          <p:nvPr/>
        </p:nvSpPr>
        <p:spPr>
          <a:xfrm>
            <a:off x="4157643" y="2591305"/>
            <a:ext cx="39261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difference in all-cause </a:t>
            </a:r>
          </a:p>
          <a:p>
            <a:pPr algn="ctr"/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28-day mortality </a:t>
            </a:r>
            <a:endParaRPr lang="en-US" sz="28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D10B62-D1F2-EE49-9E86-68580C704E70}"/>
              </a:ext>
            </a:extLst>
          </p:cNvPr>
          <p:cNvSpPr/>
          <p:nvPr/>
        </p:nvSpPr>
        <p:spPr>
          <a:xfrm>
            <a:off x="4287570" y="5333235"/>
            <a:ext cx="36921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 difference in safety outcomes, transfusions or thrombotic event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A089789-5553-D043-AB67-1BBCC044D206}"/>
              </a:ext>
            </a:extLst>
          </p:cNvPr>
          <p:cNvSpPr/>
          <p:nvPr/>
        </p:nvSpPr>
        <p:spPr>
          <a:xfrm>
            <a:off x="499743" y="2743260"/>
            <a:ext cx="31068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200" dirty="0"/>
              <a:t> </a:t>
            </a:r>
            <a:r>
              <a:rPr lang="en-GB" sz="2200" b="1" dirty="0"/>
              <a:t>CRYO treatment group</a:t>
            </a:r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D868AD73-9B1F-F243-95A0-ACB94B13BC7C}"/>
              </a:ext>
            </a:extLst>
          </p:cNvPr>
          <p:cNvSpPr/>
          <p:nvPr/>
        </p:nvSpPr>
        <p:spPr>
          <a:xfrm rot="16200000">
            <a:off x="2292868" y="1632244"/>
            <a:ext cx="459608" cy="63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2485661-ADD6-EC4A-9FAE-F36623F01916}"/>
              </a:ext>
            </a:extLst>
          </p:cNvPr>
          <p:cNvSpPr/>
          <p:nvPr/>
        </p:nvSpPr>
        <p:spPr>
          <a:xfrm>
            <a:off x="3028156" y="1229668"/>
            <a:ext cx="6135688" cy="1262999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tandard 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Major </a:t>
            </a:r>
            <a:r>
              <a:rPr lang="en-US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Haemorrhage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 Protocol (STD)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(n=805)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vs. </a:t>
            </a:r>
          </a:p>
          <a:p>
            <a:pPr algn="ctr"/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STD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+ early empiric 3 pools of cryoprecipitate (CRYO)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(n=799)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CEBF6E-54B5-1349-9F1B-925CA1D7EE93}"/>
              </a:ext>
            </a:extLst>
          </p:cNvPr>
          <p:cNvSpPr/>
          <p:nvPr/>
        </p:nvSpPr>
        <p:spPr>
          <a:xfrm>
            <a:off x="5204162" y="3425618"/>
            <a:ext cx="27640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a typeface="Calibri" panose="020F0502020204030204" pitchFamily="34" charset="0"/>
                <a:sym typeface="Wingdings" pitchFamily="2" charset="2"/>
              </a:rPr>
              <a:t>STD 26.1% vs CRYO 25.3%</a:t>
            </a:r>
          </a:p>
          <a:p>
            <a:pPr algn="ctr"/>
            <a:r>
              <a:rPr lang="en-GB" b="1" dirty="0">
                <a:solidFill>
                  <a:schemeClr val="bg1"/>
                </a:solidFill>
                <a:ea typeface="Calibri" panose="020F0502020204030204" pitchFamily="34" charset="0"/>
                <a:sym typeface="Wingdings" pitchFamily="2" charset="2"/>
              </a:rPr>
              <a:t>OR 0.96 (0.75-1.23)</a:t>
            </a:r>
            <a:r>
              <a:rPr lang="en-GB" b="1" dirty="0">
                <a:solidFill>
                  <a:srgbClr val="C00000"/>
                </a:solidFill>
                <a:ea typeface="Calibri" panose="020F0502020204030204" pitchFamily="34" charset="0"/>
                <a:sym typeface="Wingdings" pitchFamily="2" charset="2"/>
              </a:rPr>
              <a:t>) </a:t>
            </a:r>
            <a:endParaRPr lang="en-GB" b="1" dirty="0">
              <a:solidFill>
                <a:srgbClr val="C00000"/>
              </a:solidFill>
              <a:ea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168" y="1187020"/>
            <a:ext cx="23687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26 Major Trauma Centres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552992" y="4298974"/>
            <a:ext cx="2878626" cy="957738"/>
            <a:chOff x="207254" y="3332568"/>
            <a:chExt cx="3317324" cy="1159697"/>
          </a:xfrm>
        </p:grpSpPr>
        <p:pic>
          <p:nvPicPr>
            <p:cNvPr id="28" name="Graphic 27" descr="IV">
              <a:extLst>
                <a:ext uri="{FF2B5EF4-FFF2-40B4-BE49-F238E27FC236}">
                  <a16:creationId xmlns:a16="http://schemas.microsoft.com/office/drawing/2014/main" id="{394638E7-1687-B76C-AEFE-AD4710BFDC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44999" y="3332568"/>
              <a:ext cx="1143224" cy="1143224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98EFD816-5769-5A76-72E0-D273B0E59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7254" y="3349040"/>
              <a:ext cx="1143225" cy="1143225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05B4E0BA-595B-34CC-E1CC-D631600A2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98178" y="3451919"/>
              <a:ext cx="926400" cy="926400"/>
            </a:xfrm>
            <a:prstGeom prst="rect">
              <a:avLst/>
            </a:prstGeom>
          </p:spPr>
        </p:pic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36EDBAE8-4769-C969-6469-E2A8A51017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0015" y="104969"/>
            <a:ext cx="1157409" cy="40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1">
            <a:extLst>
              <a:ext uri="{FF2B5EF4-FFF2-40B4-BE49-F238E27FC236}">
                <a16:creationId xmlns:a16="http://schemas.microsoft.com/office/drawing/2014/main" id="{E04B57FC-FE58-5AA4-5052-26ED6E430B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38" y="577440"/>
            <a:ext cx="1329993" cy="320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 descr="Barts Charity - Improving the health of East London">
            <a:extLst>
              <a:ext uri="{FF2B5EF4-FFF2-40B4-BE49-F238E27FC236}">
                <a16:creationId xmlns:a16="http://schemas.microsoft.com/office/drawing/2014/main" id="{CE8F8203-CF16-D640-0690-2CEB06FD5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284" y="564685"/>
            <a:ext cx="727140" cy="3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3045C1C7-6CAD-5F40-86FC-A122922EA37A}"/>
              </a:ext>
            </a:extLst>
          </p:cNvPr>
          <p:cNvSpPr/>
          <p:nvPr/>
        </p:nvSpPr>
        <p:spPr>
          <a:xfrm>
            <a:off x="9085705" y="5341342"/>
            <a:ext cx="2140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ea typeface="Calibri" panose="020F0502020204030204" pitchFamily="34" charset="0"/>
              </a:rPr>
              <a:t>CRYO 61-90 minutes</a:t>
            </a:r>
          </a:p>
          <a:p>
            <a:pPr algn="ctr"/>
            <a:r>
              <a:rPr lang="en-GB" dirty="0">
                <a:ea typeface="Calibri" panose="020F0502020204030204" pitchFamily="34" charset="0"/>
              </a:rPr>
              <a:t>OR 0.57 (0.38 – 0.87)</a:t>
            </a:r>
            <a:endParaRPr lang="en-US" dirty="0"/>
          </a:p>
        </p:txBody>
      </p:sp>
      <p:sp>
        <p:nvSpPr>
          <p:cNvPr id="48" name="Down Arrow 47">
            <a:extLst>
              <a:ext uri="{FF2B5EF4-FFF2-40B4-BE49-F238E27FC236}">
                <a16:creationId xmlns:a16="http://schemas.microsoft.com/office/drawing/2014/main" id="{D868AD73-9B1F-F243-95A0-ACB94B13BC7C}"/>
              </a:ext>
            </a:extLst>
          </p:cNvPr>
          <p:cNvSpPr/>
          <p:nvPr/>
        </p:nvSpPr>
        <p:spPr>
          <a:xfrm rot="5400000">
            <a:off x="9343986" y="1632245"/>
            <a:ext cx="459608" cy="6366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9C8C59E3-3DFA-8F9F-491C-A50EA44030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83904" y="3383883"/>
            <a:ext cx="709818" cy="709818"/>
          </a:xfrm>
          <a:prstGeom prst="rect">
            <a:avLst/>
          </a:prstGeom>
        </p:spPr>
      </p:pic>
      <p:sp>
        <p:nvSpPr>
          <p:cNvPr id="56" name="Rounded Rectangle 55">
            <a:extLst>
              <a:ext uri="{FF2B5EF4-FFF2-40B4-BE49-F238E27FC236}">
                <a16:creationId xmlns:a16="http://schemas.microsoft.com/office/drawing/2014/main" id="{22485661-ADD6-EC4A-9FAE-F36623F01916}"/>
              </a:ext>
            </a:extLst>
          </p:cNvPr>
          <p:cNvSpPr/>
          <p:nvPr/>
        </p:nvSpPr>
        <p:spPr>
          <a:xfrm>
            <a:off x="10020366" y="1229668"/>
            <a:ext cx="1997058" cy="1262999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MHP activation 100%</a:t>
            </a:r>
          </a:p>
          <a:p>
            <a:pPr algn="ctr"/>
            <a:r>
              <a:rPr lang="en-US" sz="1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rehospital blood 43% </a:t>
            </a:r>
          </a:p>
          <a:p>
            <a:pPr algn="ctr"/>
            <a:r>
              <a:rPr lang="en-US" sz="14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Average ISS 29</a:t>
            </a:r>
          </a:p>
          <a:p>
            <a:pPr algn="ctr"/>
            <a:r>
              <a:rPr lang="en-US" sz="1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Penetrating 36%</a:t>
            </a:r>
          </a:p>
          <a:p>
            <a:pPr algn="ctr"/>
            <a:r>
              <a:rPr lang="en-US" sz="1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Severe TBI 26%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4E6005E9-4980-F69E-5C18-CEB9725A264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15132" b="14438"/>
          <a:stretch/>
        </p:blipFill>
        <p:spPr>
          <a:xfrm>
            <a:off x="4074162" y="92278"/>
            <a:ext cx="4181289" cy="864067"/>
          </a:xfrm>
          <a:prstGeom prst="rect">
            <a:avLst/>
          </a:prstGeom>
        </p:spPr>
      </p:pic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2485661-ADD6-EC4A-9FAE-F36623F01916}"/>
              </a:ext>
            </a:extLst>
          </p:cNvPr>
          <p:cNvSpPr/>
          <p:nvPr/>
        </p:nvSpPr>
        <p:spPr>
          <a:xfrm>
            <a:off x="299207" y="6132788"/>
            <a:ext cx="11593585" cy="543921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The end of empiric transfusion for the treatment of trauma-induced coagulopathy?</a:t>
            </a:r>
            <a:endParaRPr lang="en-US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045C1C7-6CAD-5F40-86FC-A122922EA37A}"/>
              </a:ext>
            </a:extLst>
          </p:cNvPr>
          <p:cNvSpPr/>
          <p:nvPr/>
        </p:nvSpPr>
        <p:spPr>
          <a:xfrm>
            <a:off x="1038379" y="3866390"/>
            <a:ext cx="2010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ea typeface="Calibri" panose="020F0502020204030204" pitchFamily="34" charset="0"/>
              </a:rPr>
              <a:t>10.0% vs 16.2%</a:t>
            </a:r>
          </a:p>
          <a:p>
            <a:pPr algn="ctr"/>
            <a:r>
              <a:rPr lang="en-GB" dirty="0">
                <a:ea typeface="Calibri" panose="020F0502020204030204" pitchFamily="34" charset="0"/>
              </a:rPr>
              <a:t>OR 1.74 (1.20-2.51)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1334593" y="3254682"/>
            <a:ext cx="1178354" cy="562985"/>
            <a:chOff x="1450312" y="3297384"/>
            <a:chExt cx="1178354" cy="562985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A4FD9BA8-F0C7-753A-0C9C-D729EDDC6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127450" y="3350266"/>
              <a:ext cx="501216" cy="501216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C8C59E3-3DFA-8F9F-491C-A50EA4403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450312" y="3297384"/>
              <a:ext cx="562985" cy="562985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931517" y="5341342"/>
            <a:ext cx="2184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34.8% vs 30.4%</a:t>
            </a:r>
          </a:p>
          <a:p>
            <a:pPr algn="ctr"/>
            <a:r>
              <a:rPr lang="en-US" dirty="0"/>
              <a:t>OR 0.82 (0.62-1.09) 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9216709" y="3088145"/>
            <a:ext cx="2323714" cy="148839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9385545" y="3276292"/>
            <a:ext cx="1934882" cy="1079198"/>
          </a:xfrm>
          <a:custGeom>
            <a:avLst/>
            <a:gdLst>
              <a:gd name="connsiteX0" fmla="*/ 0 w 2187735"/>
              <a:gd name="connsiteY0" fmla="*/ 115029 h 1474133"/>
              <a:gd name="connsiteX1" fmla="*/ 813733 w 2187735"/>
              <a:gd name="connsiteY1" fmla="*/ 1474046 h 1474133"/>
              <a:gd name="connsiteX2" fmla="*/ 2013358 w 2187735"/>
              <a:gd name="connsiteY2" fmla="*/ 182141 h 1474133"/>
              <a:gd name="connsiteX3" fmla="*/ 2155971 w 2187735"/>
              <a:gd name="connsiteY3" fmla="*/ 39528 h 147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735" h="1474133">
                <a:moveTo>
                  <a:pt x="0" y="115029"/>
                </a:moveTo>
                <a:cubicBezTo>
                  <a:pt x="239086" y="788945"/>
                  <a:pt x="478173" y="1462861"/>
                  <a:pt x="813733" y="1474046"/>
                </a:cubicBezTo>
                <a:cubicBezTo>
                  <a:pt x="1149293" y="1485231"/>
                  <a:pt x="1789652" y="421227"/>
                  <a:pt x="2013358" y="182141"/>
                </a:cubicBezTo>
                <a:cubicBezTo>
                  <a:pt x="2237064" y="-56945"/>
                  <a:pt x="2196517" y="-8709"/>
                  <a:pt x="2155971" y="39528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980692" y="4218212"/>
            <a:ext cx="2161514" cy="1534012"/>
            <a:chOff x="1089486" y="4243294"/>
            <a:chExt cx="2161514" cy="1534012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9C8C59E3-3DFA-8F9F-491C-A50EA4403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89486" y="4754716"/>
              <a:ext cx="562985" cy="562985"/>
            </a:xfrm>
            <a:prstGeom prst="rect">
              <a:avLst/>
            </a:prstGeom>
          </p:spPr>
        </p:pic>
        <p:pic>
          <p:nvPicPr>
            <p:cNvPr id="1026" name="Picture 2" descr="Car Crash - Free transport icons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6988" y="4243294"/>
              <a:ext cx="1534012" cy="1534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United Kingdom - Free flags ico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26" y="1622068"/>
            <a:ext cx="746655" cy="746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BC333A-57BA-EB19-7CE3-48E723F92403}"/>
              </a:ext>
            </a:extLst>
          </p:cNvPr>
          <p:cNvSpPr/>
          <p:nvPr/>
        </p:nvSpPr>
        <p:spPr>
          <a:xfrm rot="16200000">
            <a:off x="7615927" y="3681723"/>
            <a:ext cx="2667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/>
              <a:t> </a:t>
            </a:r>
            <a:r>
              <a:rPr lang="en-GB" b="1" i="1" dirty="0"/>
              <a:t>Mortality </a:t>
            </a:r>
            <a:r>
              <a:rPr lang="en-GB" b="1" i="1" dirty="0">
                <a:sym typeface="Wingdings" panose="05000000000000000000" pitchFamily="2" charset="2"/>
              </a:rPr>
              <a:t> </a:t>
            </a:r>
            <a:endParaRPr lang="en-GB" b="1" i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0BE7B8-7CFD-6B83-1CC7-C7137BFFA3E6}"/>
              </a:ext>
            </a:extLst>
          </p:cNvPr>
          <p:cNvSpPr/>
          <p:nvPr/>
        </p:nvSpPr>
        <p:spPr>
          <a:xfrm>
            <a:off x="8785939" y="4615886"/>
            <a:ext cx="31068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/>
              <a:t> </a:t>
            </a:r>
            <a:r>
              <a:rPr lang="en-GB" b="1" i="1" dirty="0"/>
              <a:t>Time </a:t>
            </a:r>
            <a:r>
              <a:rPr lang="en-GB" b="1" i="1" dirty="0">
                <a:sym typeface="Wingdings" panose="05000000000000000000" pitchFamily="2" charset="2"/>
              </a:rPr>
              <a:t> </a:t>
            </a:r>
            <a:endParaRPr lang="en-GB" b="1" i="1" dirty="0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31EA470D-2456-248B-3502-CEA45BB15498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5" y="34632"/>
            <a:ext cx="1468778" cy="425200"/>
          </a:xfrm>
          <a:prstGeom prst="rect">
            <a:avLst/>
          </a:prstGeom>
          <a:noFill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6777" y="1555755"/>
            <a:ext cx="1218936" cy="89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70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128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MARSDEN, Max (BARTS HEALTH NHS TRUST)</dc:creator>
  <cp:lastModifiedBy>Jacqueline Rappoport</cp:lastModifiedBy>
  <cp:revision>24</cp:revision>
  <dcterms:created xsi:type="dcterms:W3CDTF">2021-04-24T20:18:03Z</dcterms:created>
  <dcterms:modified xsi:type="dcterms:W3CDTF">2023-10-12T13:51:33Z</dcterms:modified>
</cp:coreProperties>
</file>